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708" r:id="rId4"/>
    <p:sldMasterId id="2147483720" r:id="rId5"/>
    <p:sldMasterId id="2147483732" r:id="rId6"/>
    <p:sldMasterId id="2147483758" r:id="rId7"/>
    <p:sldMasterId id="2147483770" r:id="rId8"/>
    <p:sldMasterId id="2147483782" r:id="rId9"/>
  </p:sldMasterIdLst>
  <p:notesMasterIdLst>
    <p:notesMasterId r:id="rId28"/>
  </p:notesMasterIdLst>
  <p:sldIdLst>
    <p:sldId id="455" r:id="rId10"/>
    <p:sldId id="261" r:id="rId11"/>
    <p:sldId id="329" r:id="rId12"/>
    <p:sldId id="328" r:id="rId13"/>
    <p:sldId id="454" r:id="rId14"/>
    <p:sldId id="456" r:id="rId15"/>
    <p:sldId id="458" r:id="rId16"/>
    <p:sldId id="468" r:id="rId17"/>
    <p:sldId id="459" r:id="rId18"/>
    <p:sldId id="460" r:id="rId19"/>
    <p:sldId id="461" r:id="rId20"/>
    <p:sldId id="462" r:id="rId21"/>
    <p:sldId id="463" r:id="rId22"/>
    <p:sldId id="464" r:id="rId23"/>
    <p:sldId id="465" r:id="rId24"/>
    <p:sldId id="466" r:id="rId25"/>
    <p:sldId id="469" r:id="rId26"/>
    <p:sldId id="4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0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7:21:5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1 578 12694,'0'0'1222,"0"-4"-619,3-12 7,5 27-96,5 36-46,0 102-256,1 5-184,-11-136-37,0 1 0,2-1 0,0 0 0,1-1 0,1 1-1,9 15 1,-13-27 62,1 0-1,-1-1 0,1 1 0,0-1 0,1 0 1,-1-1-1,1 1 0,0-1 0,0 0 0,0 0 0,1 0 1,-1-1-1,1 1 0,0-1 0,10 3 0,-11-5 71,-1 0 0,1 0 1,-1 0-1,1-1 0,0 0 0,-1 0 0,1 0 0,0-1 0,-1 1 0,1-1 0,-1 0 0,1 0 0,-1-1 0,0 0 0,1 1 1,-1-1-1,0-1 0,0 1 0,0 0 0,0-1 0,-1 0 0,7-6 0,289-318 2068,-85 87-2045,59-17-181,-134 131 321,-136 124-198,-1-1 0,1 1 0,0-1 0,-1 0 0,0 1 0,1-1 0,-1 0 0,0 0 0,-1 0 0,1-1 0,0 1 0,-1 0 1,0-1-1,0 1 0,0-1 0,0 1 0,0-1 0,-1 1 0,0-1 0,1 1 0,-2-6 0,2 6-221,-1 0-1,1 0 1,-1-1 0,1 1 0,0 0-1,0 0 1,0 0 0,1 0 0,-1 1-1,3-5 1,2-4-642,9-21-2349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E7E29-13DE-4CB6-A367-9E70D181B20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12134-B8F5-4522-898E-AB4140A96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7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N" altLang="en-US" smtClean="0"/>
          </a:p>
        </p:txBody>
      </p:sp>
      <p:sp>
        <p:nvSpPr>
          <p:cNvPr id="29700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95EDA90-C4F3-4289-84CF-3B881CEE42FC}" type="slidenum">
              <a:rPr lang="en-IN" altLang="en-US">
                <a:solidFill>
                  <a:srgbClr val="000000"/>
                </a:solidFill>
              </a:rPr>
              <a:pPr/>
              <a:t>18</a:t>
            </a:fld>
            <a:endParaRPr lang="en-I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B125DD92-8390-4955-8961-4C97E2C00A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B847EC46-0971-4D1E-A264-F31EC26273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88FA9556-45D1-42BD-91BA-632F6DCA00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D1E3E-4C9F-4B33-918C-C644DA8BE4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642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D1299085-38AA-4763-8345-1B461A54FB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58C10BBE-BE49-4FDC-AC1E-5F94BC0A6E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19686F9B-A8CB-4C43-9D1F-F5A7F86168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32296-AACE-4657-8B5E-497906DF7B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56139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66ABD-58EC-4511-B9D0-828DF44AC34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5162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98855-D021-4A84-A54D-2D626B7A90A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71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1DE2089E-3B28-4327-A7EB-955B5FDF18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A3049C80-5EEF-4CCF-9540-7D42BC2F18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32B46DCC-54D2-40F2-8A0D-CB1B29141E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755BC-2869-4ED9-9D3B-94D0D985FC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7087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91FD1-1C52-490A-9678-DA6E3C709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7777EAD-0A18-4EDE-8C10-1F0F20DDA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14B90A-3142-4A10-817E-1BE797D9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100D-80C3-4380-BC47-77EF6137AA17}" type="datetimeFigureOut">
              <a:rPr lang="en-IN" smtClean="0"/>
              <a:t>31-08-2022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77EB4D1-F235-499C-96FB-2DF55DAE0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2EDE97-3DC5-4FC9-A2E8-987D54AF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A91F-DF1D-4ED7-AFE7-536F44A5C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883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CDA27A-CD0B-4A97-B9E1-2BD2826E5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F42D29-C5D8-4537-B150-41CCC36F9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7AA0BD-724F-416D-8CF3-B48BBEC62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100D-80C3-4380-BC47-77EF6137AA17}" type="datetimeFigureOut">
              <a:rPr lang="en-IN" smtClean="0"/>
              <a:t>31-08-2022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09C7C2-2C2C-49A5-8CDC-E146A3A9A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412AEB-70D8-4C75-B402-5108F3A1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A91F-DF1D-4ED7-AFE7-536F44A5C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522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CC1515-D6FF-4722-9C51-3E7C14EA0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C19DC0-1B96-4589-952D-C9C8D9B9E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54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F161ED8-4BCD-4B51-A84B-6109BF0D5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100D-80C3-4380-BC47-77EF6137AA17}" type="datetimeFigureOut">
              <a:rPr lang="en-IN" smtClean="0"/>
              <a:t>31-08-2022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508DCE7-847C-404C-B2A8-3CD3A63A4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AB9538-A557-4835-8F11-2A47618C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A91F-DF1D-4ED7-AFE7-536F44A5C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0129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8EA47C-4B50-4698-AB92-F6185BC4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F5063F-A469-4B39-A418-A33ECFAB52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3C6B369-080F-4A8C-AC37-2F88217D3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557E6B5-6EFC-4ECC-84E9-E257CCE3A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100D-80C3-4380-BC47-77EF6137AA17}" type="datetimeFigureOut">
              <a:rPr lang="en-IN" smtClean="0"/>
              <a:t>31-08-2022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209989C-4798-4333-A323-20B73982F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2C10C59-831A-4205-9A80-260A8C7E5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A91F-DF1D-4ED7-AFE7-536F44A5C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521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6F719A-5A78-4D34-AE39-07162728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92EDCA-D0A1-4813-8A84-B85F8E049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F29B27A-D642-471B-B924-57D14EC55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B5E1CBF-8901-4258-9F20-05DEFF0A4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F54B437-1875-42FD-B89D-B02A064449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33157B7-B2A4-46A8-A265-9291ABD1A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100D-80C3-4380-BC47-77EF6137AA17}" type="datetimeFigureOut">
              <a:rPr lang="en-IN" smtClean="0"/>
              <a:t>31-08-2022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3DBAD7B-7328-484F-83EA-7AAD008AB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EE475EB-16ED-47A2-9D32-96A80087A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A91F-DF1D-4ED7-AFE7-536F44A5C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5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BAE62D-C4DE-41BF-BD3F-F6E2D450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0A1F27F-B231-42F9-8487-476B0B8FB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100D-80C3-4380-BC47-77EF6137AA17}" type="datetimeFigureOut">
              <a:rPr lang="en-IN" smtClean="0"/>
              <a:t>31-08-2022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26388F-03BF-4503-AB02-1E8BF6DD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F19647-311E-4B48-AF8F-C0666D41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A91F-DF1D-4ED7-AFE7-536F44A5C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969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318A023-9E8E-4689-A6DC-8ECE3517C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100D-80C3-4380-BC47-77EF6137AA17}" type="datetimeFigureOut">
              <a:rPr lang="en-IN" smtClean="0"/>
              <a:t>31-08-2022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1F79BC3-86CD-496F-9315-CA416CE0C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C3629E3-20A6-451B-A72A-A008A0CD5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A91F-DF1D-4ED7-AFE7-536F44A5C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762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3BF85A-F5E3-49BD-9552-F722D6FC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579D3C-804C-4650-A4D4-470116A60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1F1E6D-2A83-4512-871B-55710BBEF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0829C62-B8BE-4F57-AA2F-FC81A6935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100D-80C3-4380-BC47-77EF6137AA17}" type="datetimeFigureOut">
              <a:rPr lang="en-IN" smtClean="0"/>
              <a:t>31-08-2022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81AF550-4BA6-4B55-B539-B0A619F46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8F7EAFF-E09F-441D-B74F-9A7AC3D6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A91F-DF1D-4ED7-AFE7-536F44A5C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38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EE51E683-A881-4B63-8D27-37DDA1D2EE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216D3878-1143-4B5F-A8A1-2325B4B8B9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EBFAE0B7-A174-40F7-9983-576C8F81F8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F39B0-97C0-4EF9-B603-1F793EDDAB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57511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FE3A99-719A-45D8-8D47-EFA46A19B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6DBF2AA-646C-4C1C-B0DD-5D498A47DB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795DFB1-40DC-4B6B-AAA8-A6A95168A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0E3C7AA-D603-437C-9F03-461F3A698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100D-80C3-4380-BC47-77EF6137AA17}" type="datetimeFigureOut">
              <a:rPr lang="en-IN" smtClean="0"/>
              <a:t>31-08-2022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9D8B4C2-2A78-48AA-BA22-59689525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9C48EB9-E8DF-45D5-BBE6-A96D41F28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A91F-DF1D-4ED7-AFE7-536F44A5C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764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615BF8-7E31-419F-B98F-DAAD6169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F952E5A-E997-4EFD-812B-926AB5A2B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6A3E40F-4B50-46B5-9E59-92F39DE6E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100D-80C3-4380-BC47-77EF6137AA17}" type="datetimeFigureOut">
              <a:rPr lang="en-IN" smtClean="0"/>
              <a:t>31-08-2022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D58565-0B28-4494-9BD9-C1B90091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375F85-63BF-44C7-A77B-B78D420D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A91F-DF1D-4ED7-AFE7-536F44A5C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7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1E531B-735F-4682-A8A8-4FAADE69F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77B60A8-8149-4EEB-A714-E70D5027D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0479B49-AE3D-4789-A010-6F3AC1EC8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100D-80C3-4380-BC47-77EF6137AA17}" type="datetimeFigureOut">
              <a:rPr lang="en-IN" smtClean="0"/>
              <a:t>31-08-2022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BD77FA-5577-4477-BEA0-2A8D389E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B1E9B9-E9EC-4CC6-9E98-D9D52E84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5A91F-DF1D-4ED7-AFE7-536F44A5C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14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7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31" y="4198409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A4691FD7-5726-4A97-BD89-4228DD3CF00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3DA568F-D265-4F37-AF2A-56BDDDFC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28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91FD7-5726-4A97-BD89-4228DD3CF00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568F-D265-4F37-AF2A-56BDDDFC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41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187275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91FD7-5726-4A97-BD89-4228DD3CF00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568F-D265-4F37-AF2A-56BDDDFC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384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3392"/>
            <a:ext cx="507492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3651" y="1993392"/>
            <a:ext cx="507492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91FD7-5726-4A97-BD89-4228DD3CF00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568F-D265-4F37-AF2A-56BDDDFC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926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32000"/>
            <a:ext cx="507492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36150"/>
            <a:ext cx="507492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55080" y="2029968"/>
            <a:ext cx="507492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55080" y="2734056"/>
            <a:ext cx="507492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91FD7-5726-4A97-BD89-4228DD3CF00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568F-D265-4F37-AF2A-56BDDDFC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20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91FD7-5726-4A97-BD89-4228DD3CF00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568F-D265-4F37-AF2A-56BDDDFC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41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91FD7-5726-4A97-BD89-4228DD3CF00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568F-D265-4F37-AF2A-56BDDDFC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54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542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58F84518-3B47-4EB7-A013-3C9343B678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4E57B81E-CAD7-4B92-9863-F9C93A8937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AC6E4D95-9785-490B-BC86-0A8807DF2F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47109-EFD0-49DE-90D8-9630ED2BA4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4149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3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91FD7-5726-4A97-BD89-4228DD3CF00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3DA568F-D265-4F37-AF2A-56BDDDFC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840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747"/>
            <a:ext cx="10780776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A4691FD7-5726-4A97-BD89-4228DD3CF00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3DA568F-D265-4F37-AF2A-56BDDDFC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31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91FD7-5726-4A97-BD89-4228DD3CF00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568F-D265-4F37-AF2A-56BDDDFC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92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1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6" y="714377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91FD7-5726-4A97-BD89-4228DD3CF00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568F-D265-4F37-AF2A-56BDDDFC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517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4A9FC-28B9-499C-A910-5814725394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62686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E6E4B6-B575-4DF2-9BF6-63A398736A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2717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516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0188AB-000D-490C-BA6B-A8FC435F7C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13776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E7ABD-8A5A-4BC0-9479-D4F4827B12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24328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3DD52-682B-4ABA-9E5B-9D8065BB3A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69856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D88A3D-9CA9-408C-BBF7-9E42BE3C35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1891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622F9BB-EA4B-4977-84EB-538A62C12C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52038D1-53C0-4FFC-A7EB-C86808DE91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A1F00C0-B39F-4C44-8AB0-C673050539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92951-7A73-4BAC-B5C9-BA0B98FBC6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02949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1F772-7A49-4A9B-B25A-71043F714E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0507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0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0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CBEBC-82AC-404E-8C2F-F9937E5EEB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7369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0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0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70A39-E0CE-4B5E-BD57-5E78BE285D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66360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D026F5-01F2-4D51-BE4A-582F64FE3A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16529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E91562-9D84-4C1B-9AE0-72D3555D68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29337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79E98-4CA9-4109-97C8-94F4FE2C871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7513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39E603-B5B9-4987-8CF8-A6FB54C83D0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4449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51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7C58B6-52B1-4BAB-B2D8-5A51BD1388D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7821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FD15D7-84D9-490A-8579-56EF7C62C79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2337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2D33D8-97C1-49F5-9DC4-23C982568EB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959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F30FB089-9ECB-4E24-83B6-F5C95FCBB3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2719AF3F-5B2D-45BA-8AB1-0F7F0322CB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94B10479-30CD-47A9-8288-825E45C16C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4A55D-08AA-4983-9A6C-33403BAA5E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06696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5AFA8-845A-47BE-860B-F088B89CB93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0388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904C41-6A25-4910-903C-61D75C382A8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1878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0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0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DF5C23-0F66-4EA1-BB9A-FBE32E3A6B9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0261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0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0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8929C-0D86-40F3-AF9D-2853BFF7057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8075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66ABD-58EC-4511-B9D0-828DF44AC34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4016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98855-D021-4A84-A54D-2D626B7A90A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2385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7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C0F50-4160-40C7-8BD5-7FB0B82AF7C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44981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2681A7-791A-4C92-ACA0-7A6E7B04767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54163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4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D8C0D4-BFFC-42D8-B705-DB4D2987005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4966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9ED8BC-095F-4973-AB2F-7AA3C1D5D72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195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B65E1797-392F-4F31-8911-CA5A8C0895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2ABC4BEF-62F8-483D-B9FF-1A2EDB3B58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39CF64C5-4743-4385-B823-6DB118BF8C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02C8C-9058-492F-B718-C3B4889F17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17663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9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9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5802A2-3FAE-45D5-989B-941D51C9988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357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07B81-296D-461D-8301-2C626A10FCD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1130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D538A5-1EC2-464C-8ECD-2A5AF4C22E0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6643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E063DE-1BA9-44B7-8C75-453AF1D1BDD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2949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699FC-EAF2-41AE-9E02-2CB952D95B9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3631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424476-4C62-4E7A-A064-EC2CEE80FD5A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6308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33162E-132C-4111-8B20-41A1F4BB8C9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4450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4"/>
            <a:ext cx="10972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E17A51-107E-4C8E-B318-7BB3AF40659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8391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10972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938589"/>
            <a:ext cx="10972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888B6C-67E4-4DDC-BBF7-D946EB2637C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722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97B3D2E-C82B-420E-A5D3-B7DE170A26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7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500" spc="-68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31" y="4198409"/>
            <a:ext cx="9228201" cy="1645920"/>
          </a:xfrm>
        </p:spPr>
        <p:txBody>
          <a:bodyPr/>
          <a:lstStyle>
            <a:lvl1pPr marL="0" indent="0" algn="l">
              <a:buNone/>
              <a:defRPr sz="1575">
                <a:solidFill>
                  <a:schemeClr val="bg1"/>
                </a:solidFill>
                <a:latin typeface="+mj-lt"/>
              </a:defRPr>
            </a:lvl1pPr>
            <a:lvl2pPr marL="257175" indent="0" algn="ctr">
              <a:buNone/>
              <a:defRPr sz="1575"/>
            </a:lvl2pPr>
            <a:lvl3pPr marL="514350" indent="0" algn="ctr">
              <a:buNone/>
              <a:defRPr sz="1350"/>
            </a:lvl3pPr>
            <a:lvl4pPr marL="771525" indent="0" algn="ctr">
              <a:buNone/>
              <a:defRPr sz="1125"/>
            </a:lvl4pPr>
            <a:lvl5pPr marL="1028700" indent="0" algn="ctr">
              <a:buNone/>
              <a:defRPr sz="1125"/>
            </a:lvl5pPr>
            <a:lvl6pPr marL="1285875" indent="0" algn="ctr">
              <a:buNone/>
              <a:defRPr sz="1125"/>
            </a:lvl6pPr>
            <a:lvl7pPr marL="1543050" indent="0" algn="ctr">
              <a:buNone/>
              <a:defRPr sz="1125"/>
            </a:lvl7pPr>
            <a:lvl8pPr marL="1800225" indent="0" algn="ctr">
              <a:buNone/>
              <a:defRPr sz="1125"/>
            </a:lvl8pPr>
            <a:lvl9pPr marL="2057400" indent="0" algn="ctr">
              <a:buNone/>
              <a:defRPr sz="112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6">
            <a:extLst>
              <a:ext uri="{FF2B5EF4-FFF2-40B4-BE49-F238E27FC236}">
                <a16:creationId xmlns="" xmlns:a16="http://schemas.microsoft.com/office/drawing/2014/main" id="{77D95957-0F8F-42F2-964F-3F37A97B3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fld id="{68DA326E-D8B5-4C7A-956A-197C8FF3A43C}" type="datetimeFigureOut">
              <a:rPr lang="en-US"/>
              <a:pPr>
                <a:defRPr/>
              </a:pPr>
              <a:t>8/31/2022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="" xmlns:a16="http://schemas.microsoft.com/office/drawing/2014/main" id="{A3A61AE6-4B4C-4AAB-A6EA-97CDB168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8">
            <a:extLst>
              <a:ext uri="{FF2B5EF4-FFF2-40B4-BE49-F238E27FC236}">
                <a16:creationId xmlns="" xmlns:a16="http://schemas.microsoft.com/office/drawing/2014/main" id="{E872E0EC-8E07-4C39-BAB0-55C04A507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C2CA4287-51B6-49E7-83E5-38E7B2B6BC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01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xmlns="" id="{0F680E86-41CD-42AF-B683-7F2998299C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9690D1B7-C8F3-4CC0-970F-942E9A4776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D6444363-12CA-4F26-AF38-AD92690759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3825AA-8D26-442B-B462-954AD7A2DE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5196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5209A15-2B9C-457E-AFE7-E0DB7FEB6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BF263-16DD-4AD9-8D59-AE24C587B2D2}" type="datetimeFigureOut">
              <a:rPr lang="en-US">
                <a:solidFill>
                  <a:prstClr val="black">
                    <a:alpha val="75000"/>
                  </a:prstClr>
                </a:solidFill>
              </a:rPr>
              <a:pPr>
                <a:defRPr/>
              </a:pPr>
              <a:t>8/31/2022</a:t>
            </a:fld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A7F39D4-23B7-4625-A43A-02DEB90E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B72FA11-9E9B-4472-8F07-2C3D12D16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FF6AF-AB14-4C13-9C02-8A8C3DDB7CD9}" type="slidenum">
              <a:rPr lang="en-US">
                <a:solidFill>
                  <a:srgbClr val="50B4C8">
                    <a:alpha val="2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50B4C8">
                  <a:alpha val="2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3543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/>
          <a:lstStyle>
            <a:lvl1pPr>
              <a:lnSpc>
                <a:spcPct val="80000"/>
              </a:lnSpc>
              <a:defRPr sz="45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187275"/>
            <a:ext cx="9226296" cy="1645920"/>
          </a:xfrm>
        </p:spPr>
        <p:txBody>
          <a:bodyPr/>
          <a:lstStyle>
            <a:lvl1pPr marL="0" indent="0">
              <a:buNone/>
              <a:defRPr sz="1575">
                <a:solidFill>
                  <a:schemeClr val="tx1"/>
                </a:solidFill>
                <a:latin typeface="+mj-lt"/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4B33EB1-01C2-464E-8145-49575635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B206DE-1D0E-485A-9F50-1BDABFCFDB10}" type="datetimeFigureOut">
              <a:rPr lang="en-US">
                <a:solidFill>
                  <a:prstClr val="black">
                    <a:alpha val="75000"/>
                  </a:prstClr>
                </a:solidFill>
              </a:rPr>
              <a:pPr>
                <a:defRPr/>
              </a:pPr>
              <a:t>8/31/2022</a:t>
            </a:fld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B4CA323-8F1E-48C7-9487-60099EDC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9BE005-C057-4221-AD0C-247B0E44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FEED15-EE5C-4984-80E2-E36CAC37AAF8}" type="slidenum">
              <a:rPr lang="en-US">
                <a:solidFill>
                  <a:srgbClr val="50B4C8">
                    <a:alpha val="2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50B4C8">
                  <a:alpha val="2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6266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3392"/>
            <a:ext cx="5074920" cy="3767328"/>
          </a:xfrm>
        </p:spPr>
        <p:txBody>
          <a:bodyPr/>
          <a:lstStyle>
            <a:lvl1pPr>
              <a:defRPr sz="1238"/>
            </a:lvl1pPr>
            <a:lvl2pPr>
              <a:defRPr sz="1069"/>
            </a:lvl2pPr>
            <a:lvl3pPr>
              <a:defRPr sz="956"/>
            </a:lvl3pPr>
            <a:lvl4pPr>
              <a:defRPr sz="844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3651" y="1993392"/>
            <a:ext cx="5074920" cy="3767328"/>
          </a:xfrm>
        </p:spPr>
        <p:txBody>
          <a:bodyPr/>
          <a:lstStyle>
            <a:lvl1pPr>
              <a:defRPr sz="1238"/>
            </a:lvl1pPr>
            <a:lvl2pPr>
              <a:defRPr sz="1069"/>
            </a:lvl2pPr>
            <a:lvl3pPr>
              <a:defRPr sz="956"/>
            </a:lvl3pPr>
            <a:lvl4pPr>
              <a:defRPr sz="844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9571168D-29E6-48D9-9217-199D8E7B2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DA5A1-C8E9-41A5-87ED-1FEA43ADF7D0}" type="datetimeFigureOut">
              <a:rPr lang="en-US">
                <a:solidFill>
                  <a:prstClr val="black">
                    <a:alpha val="75000"/>
                  </a:prstClr>
                </a:solidFill>
              </a:rPr>
              <a:pPr>
                <a:defRPr/>
              </a:pPr>
              <a:t>8/31/2022</a:t>
            </a:fld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776E9F5A-F348-438F-9A0E-DA004D47F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A63AA279-41ED-494A-BADF-7351C5AF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B0D313-195F-43CF-AF19-654379AF8BD6}" type="slidenum">
              <a:rPr lang="en-US">
                <a:solidFill>
                  <a:srgbClr val="50B4C8">
                    <a:alpha val="2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50B4C8">
                  <a:alpha val="2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0278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32000"/>
            <a:ext cx="5074920" cy="7234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125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36150"/>
            <a:ext cx="5074920" cy="3200400"/>
          </a:xfrm>
        </p:spPr>
        <p:txBody>
          <a:bodyPr/>
          <a:lstStyle>
            <a:lvl1pPr>
              <a:defRPr sz="1181"/>
            </a:lvl1pPr>
            <a:lvl2pPr>
              <a:defRPr sz="1013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55080" y="2029968"/>
            <a:ext cx="5074920" cy="722376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125" b="0" cap="all" baseline="0">
                <a:latin typeface="+mj-lt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55080" y="2734056"/>
            <a:ext cx="5074920" cy="3200400"/>
          </a:xfrm>
        </p:spPr>
        <p:txBody>
          <a:bodyPr/>
          <a:lstStyle>
            <a:lvl1pPr>
              <a:defRPr sz="1181"/>
            </a:lvl1pPr>
            <a:lvl2pPr>
              <a:defRPr sz="1013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="" xmlns:a16="http://schemas.microsoft.com/office/drawing/2014/main" id="{7D479AB8-51FB-40B7-8EF9-8002BFA0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86406-CA63-4B28-A6B5-7BAF75033093}" type="datetimeFigureOut">
              <a:rPr lang="en-US">
                <a:solidFill>
                  <a:prstClr val="black">
                    <a:alpha val="75000"/>
                  </a:prstClr>
                </a:solidFill>
              </a:rPr>
              <a:pPr>
                <a:defRPr/>
              </a:pPr>
              <a:t>8/31/2022</a:t>
            </a:fld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04274741-4A28-4384-9754-B687ADA5C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54B36F7A-A458-40E4-A314-5A856F259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6411E-36CD-49DE-9EDB-2086AEF5D7AC}" type="slidenum">
              <a:rPr lang="en-US">
                <a:solidFill>
                  <a:srgbClr val="50B4C8">
                    <a:alpha val="2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50B4C8">
                  <a:alpha val="2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38562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="" xmlns:a16="http://schemas.microsoft.com/office/drawing/2014/main" id="{065C15E4-F547-404D-ADF0-EF3ACAD56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DFD66-499F-4179-B2AF-036583072995}" type="datetimeFigureOut">
              <a:rPr lang="en-US">
                <a:solidFill>
                  <a:prstClr val="black">
                    <a:alpha val="75000"/>
                  </a:prstClr>
                </a:solidFill>
              </a:rPr>
              <a:pPr>
                <a:defRPr/>
              </a:pPr>
              <a:t>8/31/2022</a:t>
            </a:fld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6EB5995C-1AAD-4322-BE76-F42DB24B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BD771FE5-41AA-4E77-B1D1-D7814F74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1740F-D73E-42A8-8828-4F44586219E2}" type="slidenum">
              <a:rPr lang="en-US">
                <a:solidFill>
                  <a:srgbClr val="50B4C8">
                    <a:alpha val="2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50B4C8">
                  <a:alpha val="2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56066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="" xmlns:a16="http://schemas.microsoft.com/office/drawing/2014/main" id="{1B5A53AA-71F1-42D2-A5D8-E72FA3A2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A1562-C154-4D0F-9B41-DF48A6764106}" type="datetimeFigureOut">
              <a:rPr lang="en-US">
                <a:solidFill>
                  <a:prstClr val="black">
                    <a:alpha val="75000"/>
                  </a:prstClr>
                </a:solidFill>
              </a:rPr>
              <a:pPr>
                <a:defRPr/>
              </a:pPr>
              <a:t>8/31/2022</a:t>
            </a:fld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3258B4F0-E386-47C9-A900-5F37B82B6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430F215-96EE-4E42-B2B1-C9A61CD8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8E6AB-27C4-43D6-993F-8ECB26151C5D}" type="slidenum">
              <a:rPr lang="en-US">
                <a:solidFill>
                  <a:srgbClr val="50B4C8">
                    <a:alpha val="2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50B4C8">
                  <a:alpha val="2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6950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F0A2CB3-4D1B-4A28-8E9F-73CEB5B946D6}"/>
              </a:ext>
            </a:extLst>
          </p:cNvPr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2025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1238"/>
            </a:lvl1pPr>
            <a:lvl2pPr>
              <a:defRPr sz="1069"/>
            </a:lvl2pPr>
            <a:lvl3pPr>
              <a:defRPr sz="956"/>
            </a:lvl3pPr>
            <a:lvl4pPr>
              <a:defRPr sz="844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3" y="2511813"/>
            <a:ext cx="3398520" cy="3126987"/>
          </a:xfrm>
        </p:spPr>
        <p:txBody>
          <a:bodyPr/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4">
                <a:solidFill>
                  <a:srgbClr val="404040"/>
                </a:solidFill>
              </a:defRPr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="" xmlns:a16="http://schemas.microsoft.com/office/drawing/2014/main" id="{B6A1BCE2-EBF5-4802-9ED1-C46954873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5D28D-9285-45C0-B8B8-6B669961B0F0}" type="datetimeFigureOut">
              <a:rPr lang="en-US">
                <a:solidFill>
                  <a:prstClr val="black">
                    <a:alpha val="75000"/>
                  </a:prstClr>
                </a:solidFill>
              </a:rPr>
              <a:pPr>
                <a:defRPr/>
              </a:pPr>
              <a:t>8/31/2022</a:t>
            </a:fld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="" xmlns:a16="http://schemas.microsoft.com/office/drawing/2014/main" id="{C327A7DC-4443-483F-BB2C-36B9FCA4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8" name="Slide Number Placeholder 6">
            <a:extLst>
              <a:ext uri="{FF2B5EF4-FFF2-40B4-BE49-F238E27FC236}">
                <a16:creationId xmlns="" xmlns:a16="http://schemas.microsoft.com/office/drawing/2014/main" id="{A1FA89BB-B953-4128-B73A-CD85E025A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3B4251CE-A08C-47AC-B572-758B8CC34E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94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99"/>
            <a:ext cx="10780776" cy="613283"/>
          </a:xfrm>
        </p:spPr>
        <p:txBody>
          <a:bodyPr anchor="b"/>
          <a:lstStyle>
            <a:lvl1pPr>
              <a:lnSpc>
                <a:spcPct val="85000"/>
              </a:lnSpc>
              <a:defRPr sz="1575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>
            <a:normAutofit/>
          </a:bodyPr>
          <a:lstStyle>
            <a:lvl1pPr marL="0" indent="0" algn="ctr">
              <a:spcBef>
                <a:spcPts val="450"/>
              </a:spcBef>
              <a:buNone/>
              <a:defRPr sz="1800">
                <a:solidFill>
                  <a:srgbClr val="4D4D4D"/>
                </a:solidFill>
              </a:defRPr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75"/>
              </a:spcBef>
              <a:buNone/>
              <a:defRPr sz="788">
                <a:solidFill>
                  <a:srgbClr val="262626"/>
                </a:solidFill>
              </a:defRPr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A638DD1-A5C2-4788-801F-B04206A8B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fld id="{9A073D1E-F4BC-419B-889E-52B5F6E21A3B}" type="datetimeFigureOut">
              <a:rPr lang="en-US"/>
              <a:pPr>
                <a:defRPr/>
              </a:pPr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550A3DC-84B4-4FF0-ADBD-A1527F373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1B058AA-159C-4DFB-A429-77AAC60C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2FF301B1-BF93-4926-8E4E-9D6C576A65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79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E84B7BB-1C1E-4481-B693-07CF391C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DCCA5-598A-4564-85CF-144550632157}" type="datetimeFigureOut">
              <a:rPr lang="en-US">
                <a:solidFill>
                  <a:prstClr val="black">
                    <a:alpha val="75000"/>
                  </a:prstClr>
                </a:solidFill>
              </a:rPr>
              <a:pPr>
                <a:defRPr/>
              </a:pPr>
              <a:t>8/31/2022</a:t>
            </a:fld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E1B1769-FADF-43BE-A295-2D5AF40C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51244C2-3078-4419-AEC5-7277DD69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CA1EF-1EEB-49DA-BE7B-A548E1B87815}" type="slidenum">
              <a:rPr lang="en-US">
                <a:solidFill>
                  <a:srgbClr val="50B4C8">
                    <a:alpha val="2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50B4C8">
                  <a:alpha val="2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8758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1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6" y="714381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1618532-0900-43C7-B8E6-75573E8E5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2D88B4-FFBD-4750-B94A-A9D7AFCFA69F}" type="datetimeFigureOut">
              <a:rPr lang="en-US">
                <a:solidFill>
                  <a:prstClr val="black">
                    <a:alpha val="75000"/>
                  </a:prstClr>
                </a:solidFill>
              </a:rPr>
              <a:pPr>
                <a:defRPr/>
              </a:pPr>
              <a:t>8/31/2022</a:t>
            </a:fld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F9E6E7-4EDF-455E-93A2-130C3204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B28C32-5704-4879-9FE1-AEDFDD0E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F9AEF6-37DF-4C2F-B8EE-6E0A28B24BE2}" type="slidenum">
              <a:rPr lang="en-US">
                <a:solidFill>
                  <a:srgbClr val="50B4C8">
                    <a:alpha val="2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50B4C8">
                  <a:alpha val="2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468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0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0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A76A713-C561-49DF-B1AF-784BB84D56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24B27EA-C90E-4688-9555-4214D83F9A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8358731-3ADB-4D80-B027-827B0E7D51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ED99D5-C9F6-4FEC-8D7E-2462FAEC5F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90958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79E98-4CA9-4109-97C8-94F4FE2C871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05824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39E603-B5B9-4987-8CF8-A6FB54C83D0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9139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92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7C58B6-52B1-4BAB-B2D8-5A51BD1388D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5245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FD15D7-84D9-490A-8579-56EF7C62C79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4907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2D33D8-97C1-49F5-9DC4-23C982568EB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46043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5AFA8-845A-47BE-860B-F088B89CB93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52748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904C41-6A25-4910-903C-61D75C382A8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10179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0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0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DF5C23-0F66-4EA1-BB9A-FBE32E3A6B9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84745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0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0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8929C-0D86-40F3-AF9D-2853BFF7057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01532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66ABD-58EC-4511-B9D0-828DF44AC34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341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0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0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6D056AD-37FB-4844-8166-7D3D9F6E76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C98EE2A-01B1-4E53-AE09-D9C0E4B5DC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C19A323-B7D2-4C93-AC97-1745DFCF86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16CFC-3A0E-4DE6-8C23-2AA915CFB6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5783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98855-D021-4A84-A54D-2D626B7A90A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55203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79E98-4CA9-4109-97C8-94F4FE2C871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32663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39E603-B5B9-4987-8CF8-A6FB54C83D0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61769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80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7C58B6-52B1-4BAB-B2D8-5A51BD1388D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5388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FD15D7-84D9-490A-8579-56EF7C62C79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54770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2D33D8-97C1-49F5-9DC4-23C982568EB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68370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5AFA8-845A-47BE-860B-F088B89CB93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6794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904C41-6A25-4910-903C-61D75C382A8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18236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0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0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DF5C23-0F66-4EA1-BB9A-FBE32E3A6B9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86479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0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0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8929C-0D86-40F3-AF9D-2853BFF7057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12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xmlns="" id="{8EBA4D8D-B594-4FFC-939A-3E66A4A17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16F919CF-5C88-48A1-A196-25C23F7C0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4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A425FA21-E15D-4912-A92A-CC5CB40DDB1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53B1241E-CAA4-40D5-8BDD-76D0AEFC3EC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192111E5-2C7D-4B6F-9788-57728030817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56961D3-0BA3-48A4-AEA5-9C07B3DB02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968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2B9D731-AB3B-493F-9054-C333E0FCF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1A00BC5-32EC-491F-AF3D-E20827A26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3082A1-7795-4A6F-9C32-8FA10EE93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4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C100D-80C3-4380-BC47-77EF6137AA17}" type="datetimeFigureOut">
              <a:rPr lang="en-IN" smtClean="0"/>
              <a:t>31-08-2022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9E0F084-2310-4B19-ABB1-5DCCAB8EA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4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E5361D-DF63-4EA1-949B-73546E076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4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5A91F-DF1D-4ED7-AFE7-536F44A5C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28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4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276" y="1993396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A4691FD7-5726-4A97-BD89-4228DD3CF00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1591" y="5829827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13DA568F-D265-4F37-AF2A-56BDDDFC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59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4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solidFill>
                  <a:srgbClr val="0000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7C02FA-C5F3-44CE-86DA-143470F31224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176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4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75CC71D-E78E-470D-BAEE-7277317A855F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79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4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14C0EFD-D1D5-4236-B5E0-6508BE791258}" type="slidenum">
              <a:rPr lang="en-US" alt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93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FD14184-F896-42BC-B1F1-2A9375B2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87" y="500063"/>
            <a:ext cx="10771716" cy="1657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2">
            <a:extLst>
              <a:ext uri="{FF2B5EF4-FFF2-40B4-BE49-F238E27FC236}">
                <a16:creationId xmlns="" xmlns:a16="http://schemas.microsoft.com/office/drawing/2014/main" id="{5683CC86-3C60-4863-A0C8-DEB9088567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7333" y="1993900"/>
            <a:ext cx="10752667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711BFC7-4016-4D45-B698-0DA36EEE67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411913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5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>
              <a:defRPr/>
            </a:pPr>
            <a:fld id="{5668B15E-5624-4ABD-A907-9677ABCCA26E}" type="datetimeFigureOut">
              <a:rPr lang="en-US">
                <a:solidFill>
                  <a:prstClr val="black">
                    <a:alpha val="75000"/>
                  </a:prstClr>
                </a:solidFill>
              </a:rPr>
              <a:pPr>
                <a:defRPr/>
              </a:pPr>
              <a:t>8/31/2022</a:t>
            </a:fld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4A0A8C1-5431-4C71-84D5-DDBB43307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" y="6554788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5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DEB995B-0114-433B-90BD-24DBCABC3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0685" y="5829300"/>
            <a:ext cx="2927351" cy="13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5063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5A26EB3C-CC04-4898-8E10-0D64C3B4205E}" type="slidenum">
              <a:rPr lang="en-US">
                <a:solidFill>
                  <a:srgbClr val="50B4C8">
                    <a:alpha val="2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50B4C8">
                  <a:alpha val="2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203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 kern="1200" spc="-68">
          <a:solidFill>
            <a:schemeClr val="accent1"/>
          </a:solidFill>
          <a:latin typeface="+mj-lt"/>
          <a:ea typeface="+mj-ea"/>
          <a:cs typeface="+mj-cs"/>
        </a:defRPr>
      </a:lvl1pPr>
      <a:lvl2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2pPr>
      <a:lvl3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3pPr>
      <a:lvl4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4pPr>
      <a:lvl5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5pPr>
      <a:lvl6pPr marL="3429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6pPr>
      <a:lvl7pPr marL="6858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7pPr>
      <a:lvl8pPr marL="10287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8pPr>
      <a:lvl9pPr marL="13716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Calibri Light" panose="020F0302020204030204" pitchFamily="34" charset="0"/>
        </a:defRPr>
      </a:lvl9pPr>
    </p:titleStyle>
    <p:bodyStyle>
      <a:lvl1pPr marL="50800" indent="-50800" algn="l" defTabSz="514350" rtl="0" eaLnBrk="0" fontAlgn="base" hangingPunct="0">
        <a:lnSpc>
          <a:spcPct val="85000"/>
        </a:lnSpc>
        <a:spcBef>
          <a:spcPts val="725"/>
        </a:spcBef>
        <a:spcAft>
          <a:spcPct val="0"/>
        </a:spcAft>
        <a:buFont typeface="Arial" panose="020B0604020202020204" pitchFamily="34" charset="0"/>
        <a:buChar char=" "/>
        <a:defRPr kern="1200">
          <a:solidFill>
            <a:srgbClr val="262626"/>
          </a:solidFill>
          <a:latin typeface="+mn-lt"/>
          <a:ea typeface="+mn-ea"/>
          <a:cs typeface="+mn-cs"/>
        </a:defRPr>
      </a:lvl1pPr>
      <a:lvl2pPr marL="152400" indent="-192088" algn="l" defTabSz="514350" rtl="0" eaLnBrk="0" fontAlgn="base" hangingPunct="0">
        <a:lnSpc>
          <a:spcPct val="85000"/>
        </a:lnSpc>
        <a:spcBef>
          <a:spcPts val="338"/>
        </a:spcBef>
        <a:spcAft>
          <a:spcPct val="0"/>
        </a:spcAft>
        <a:buFont typeface="Arial" panose="020B0604020202020204" pitchFamily="34" charset="0"/>
        <a:buChar char=" "/>
        <a:defRPr kern="1200">
          <a:solidFill>
            <a:srgbClr val="262626"/>
          </a:solidFill>
          <a:latin typeface="+mn-lt"/>
          <a:ea typeface="+mn-ea"/>
          <a:cs typeface="+mn-cs"/>
        </a:defRPr>
      </a:lvl2pPr>
      <a:lvl3pPr marL="307975" indent="-307975" algn="l" defTabSz="514350" rtl="0" eaLnBrk="0" fontAlgn="base" hangingPunct="0">
        <a:lnSpc>
          <a:spcPct val="85000"/>
        </a:lnSpc>
        <a:spcBef>
          <a:spcPts val="338"/>
        </a:spcBef>
        <a:spcAft>
          <a:spcPct val="0"/>
        </a:spcAft>
        <a:buFont typeface="Arial" panose="020B0604020202020204" pitchFamily="34" charset="0"/>
        <a:buChar char=" "/>
        <a:defRPr sz="1100" i="1" kern="1200">
          <a:solidFill>
            <a:srgbClr val="262626"/>
          </a:solidFill>
          <a:latin typeface="+mn-lt"/>
          <a:ea typeface="+mn-ea"/>
          <a:cs typeface="+mn-cs"/>
        </a:defRPr>
      </a:lvl3pPr>
      <a:lvl4pPr marL="461963" indent="-461963" algn="l" defTabSz="514350" rtl="0" eaLnBrk="0" fontAlgn="base" hangingPunct="0">
        <a:lnSpc>
          <a:spcPct val="85000"/>
        </a:lnSpc>
        <a:spcBef>
          <a:spcPts val="338"/>
        </a:spcBef>
        <a:spcAft>
          <a:spcPct val="0"/>
        </a:spcAft>
        <a:buFont typeface="Arial" panose="020B0604020202020204" pitchFamily="34" charset="0"/>
        <a:buChar char=" "/>
        <a:defRPr sz="900" kern="1200">
          <a:solidFill>
            <a:srgbClr val="262626"/>
          </a:solidFill>
          <a:latin typeface="+mn-lt"/>
          <a:ea typeface="+mn-ea"/>
          <a:cs typeface="+mn-cs"/>
        </a:defRPr>
      </a:lvl4pPr>
      <a:lvl5pPr marL="615950" indent="-615950" algn="l" defTabSz="514350" rtl="0" eaLnBrk="0" fontAlgn="base" hangingPunct="0">
        <a:lnSpc>
          <a:spcPct val="85000"/>
        </a:lnSpc>
        <a:spcBef>
          <a:spcPts val="338"/>
        </a:spcBef>
        <a:spcAft>
          <a:spcPct val="0"/>
        </a:spcAft>
        <a:buFont typeface="Arial" panose="020B0604020202020204" pitchFamily="34" charset="0"/>
        <a:buChar char=" "/>
        <a:defRPr sz="900" kern="1200">
          <a:solidFill>
            <a:srgbClr val="262626"/>
          </a:solidFill>
          <a:latin typeface="+mn-lt"/>
          <a:ea typeface="+mn-ea"/>
          <a:cs typeface="+mn-cs"/>
        </a:defRPr>
      </a:lvl5pPr>
      <a:lvl6pPr marL="675000" indent="-128588" algn="l" defTabSz="514350" rtl="0" eaLnBrk="1" latinLnBrk="0" hangingPunct="1">
        <a:lnSpc>
          <a:spcPct val="85000"/>
        </a:lnSpc>
        <a:spcBef>
          <a:spcPts val="338"/>
        </a:spcBef>
        <a:buFont typeface="Arial" pitchFamily="34" charset="0"/>
        <a:buChar char=" "/>
        <a:defRPr sz="101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787500" indent="-128588" algn="l" defTabSz="514350" rtl="0" eaLnBrk="1" latinLnBrk="0" hangingPunct="1">
        <a:lnSpc>
          <a:spcPct val="85000"/>
        </a:lnSpc>
        <a:spcBef>
          <a:spcPts val="338"/>
        </a:spcBef>
        <a:buFont typeface="Arial" pitchFamily="34" charset="0"/>
        <a:buChar char=" "/>
        <a:defRPr sz="101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900000" indent="-128588" algn="l" defTabSz="514350" rtl="0" eaLnBrk="1" latinLnBrk="0" hangingPunct="1">
        <a:lnSpc>
          <a:spcPct val="85000"/>
        </a:lnSpc>
        <a:spcBef>
          <a:spcPts val="338"/>
        </a:spcBef>
        <a:buFont typeface="Arial" pitchFamily="34" charset="0"/>
        <a:buChar char=" "/>
        <a:defRPr sz="101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012500" indent="-128588" algn="l" defTabSz="514350" rtl="0" eaLnBrk="1" latinLnBrk="0" hangingPunct="1">
        <a:lnSpc>
          <a:spcPct val="85000"/>
        </a:lnSpc>
        <a:spcBef>
          <a:spcPts val="338"/>
        </a:spcBef>
        <a:buFont typeface="Arial" pitchFamily="34" charset="0"/>
        <a:buChar char=" "/>
        <a:defRPr sz="101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4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75CC71D-E78E-470D-BAEE-7277317A855F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836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4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75CC71D-E78E-470D-BAEE-7277317A855F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67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6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gif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2.jpeg"/><Relationship Id="rId4" Type="http://schemas.openxmlformats.org/officeDocument/2006/relationships/image" Target="../media/image38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1.png"/><Relationship Id="rId3" Type="http://schemas.openxmlformats.org/officeDocument/2006/relationships/image" Target="../media/image43.png"/><Relationship Id="rId7" Type="http://schemas.openxmlformats.org/officeDocument/2006/relationships/image" Target="../media/image40.png"/><Relationship Id="rId12" Type="http://schemas.openxmlformats.org/officeDocument/2006/relationships/image" Target="../media/image48.png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36.png"/><Relationship Id="rId4" Type="http://schemas.openxmlformats.org/officeDocument/2006/relationships/image" Target="../media/image44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6EA1A26-163F-4F15-91F4-F2C51AC9C1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191045" y="0"/>
            <a:ext cx="347700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24769C-B2A5-4F9F-B3C1-580ABD097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853" y="204200"/>
            <a:ext cx="4267199" cy="567267"/>
          </a:xfrm>
        </p:spPr>
        <p:txBody>
          <a:bodyPr anchor="b">
            <a:normAutofit fontScale="90000"/>
          </a:bodyPr>
          <a:lstStyle/>
          <a:p>
            <a:r>
              <a:rPr lang="en-US" sz="3500" b="1" i="1" u="sng" dirty="0">
                <a:solidFill>
                  <a:srgbClr val="FF0000"/>
                </a:solidFill>
              </a:rPr>
              <a:t>Modern  Control Theory</a:t>
            </a:r>
            <a:endParaRPr lang="en-IN" sz="3500" b="1" i="1" u="sng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5C6480B-9F59-4E07-8F1D-B43C24421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87" r="22086" b="-1"/>
          <a:stretch/>
        </p:blipFill>
        <p:spPr>
          <a:xfrm>
            <a:off x="1752600" y="708156"/>
            <a:ext cx="5334000" cy="61498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64C7F2-9B42-4B6C-B8B3-62A5DC23C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0036" y="1089122"/>
            <a:ext cx="3305261" cy="5378791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endParaRPr lang="en-US" i="1" u="sng" dirty="0">
              <a:solidFill>
                <a:srgbClr val="FF0000"/>
              </a:solidFill>
              <a:latin typeface="Britannic Bold" panose="020B0903060703020204" pitchFamily="34" charset="0"/>
            </a:endParaRPr>
          </a:p>
          <a:p>
            <a:pPr marL="0" indent="0">
              <a:buNone/>
            </a:pPr>
            <a:r>
              <a:rPr lang="en-US" i="1" u="sng" dirty="0" smtClean="0">
                <a:solidFill>
                  <a:srgbClr val="FF0000"/>
                </a:solidFill>
                <a:latin typeface="Britannic Bold" panose="020B0903060703020204" pitchFamily="34" charset="0"/>
              </a:rPr>
              <a:t>Lecture </a:t>
            </a:r>
            <a:r>
              <a:rPr lang="en-US" i="1" u="sng" dirty="0">
                <a:solidFill>
                  <a:srgbClr val="FF0000"/>
                </a:solidFill>
                <a:latin typeface="Britannic Bold" panose="020B0903060703020204" pitchFamily="34" charset="0"/>
              </a:rPr>
              <a:t>No.  11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>
                <a:solidFill>
                  <a:srgbClr val="FFFF00"/>
                </a:solidFill>
              </a:rPr>
              <a:t>Review  of Extension of </a:t>
            </a:r>
            <a:r>
              <a:rPr lang="en-US" b="1" i="1" dirty="0">
                <a:solidFill>
                  <a:srgbClr val="FFFF00"/>
                </a:solidFill>
              </a:rPr>
              <a:t>the Observer Concept to a Kalman Filter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i="1" dirty="0">
                <a:solidFill>
                  <a:srgbClr val="FF0000"/>
                </a:solidFill>
              </a:rPr>
              <a:t>Conceptualizing Uncertainties in State Space Models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i="1" dirty="0" smtClean="0">
                <a:solidFill>
                  <a:srgbClr val="FF0000"/>
                </a:solidFill>
              </a:rPr>
              <a:t>Conceptualizing </a:t>
            </a:r>
            <a:r>
              <a:rPr lang="en-US" b="1" i="1" dirty="0">
                <a:solidFill>
                  <a:srgbClr val="FF0000"/>
                </a:solidFill>
              </a:rPr>
              <a:t>the </a:t>
            </a:r>
            <a:r>
              <a:rPr lang="en-US" b="1" i="1" dirty="0" smtClean="0">
                <a:solidFill>
                  <a:srgbClr val="FF0000"/>
                </a:solidFill>
              </a:rPr>
              <a:t>Structure  </a:t>
            </a:r>
            <a:r>
              <a:rPr lang="en-US" b="1" i="1" dirty="0">
                <a:solidFill>
                  <a:srgbClr val="FF0000"/>
                </a:solidFill>
              </a:rPr>
              <a:t>of  a Kalman Filter</a:t>
            </a:r>
          </a:p>
          <a:p>
            <a:pPr marL="0" indent="0" algn="just">
              <a:buNone/>
            </a:pPr>
            <a:endParaRPr lang="en-US" b="1" i="1" dirty="0">
              <a:solidFill>
                <a:srgbClr val="FF0000"/>
              </a:solidFill>
            </a:endParaRPr>
          </a:p>
          <a:p>
            <a:pPr marL="0" lvl="1" indent="0">
              <a:buNone/>
            </a:pPr>
            <a:r>
              <a:rPr lang="en-US" b="1" i="1" dirty="0">
                <a:solidFill>
                  <a:srgbClr val="002060"/>
                </a:solidFill>
              </a:rPr>
              <a:t>	</a:t>
            </a:r>
            <a:endParaRPr lang="en-IN" b="1" i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021E7F0A-E86B-418A-BD13-FCE1D9768B34}"/>
                  </a:ext>
                </a:extLst>
              </p14:cNvPr>
              <p14:cNvContentPartPr/>
              <p14:nvPr/>
            </p14:nvContentPartPr>
            <p14:xfrm>
              <a:off x="410297" y="4257634"/>
              <a:ext cx="461160" cy="409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21E7F0A-E86B-418A-BD13-FCE1D9768B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657" y="4248994"/>
                <a:ext cx="478800" cy="42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469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050"/>
          <p:cNvSpPr>
            <a:spLocks noGrp="1" noChangeArrowheads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Propagating from (k-1) to (k) to (k+1)</a:t>
            </a:r>
          </a:p>
        </p:txBody>
      </p:sp>
      <p:graphicFrame>
        <p:nvGraphicFramePr>
          <p:cNvPr id="14339" name="Object 2"/>
          <p:cNvGraphicFramePr>
            <a:graphicFrameLocks noGrp="1" noChangeAspect="1"/>
          </p:cNvGraphicFramePr>
          <p:nvPr>
            <p:ph idx="4294967295"/>
          </p:nvPr>
        </p:nvGraphicFramePr>
        <p:xfrm>
          <a:off x="609600" y="1676400"/>
          <a:ext cx="10972800" cy="449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Bitmap Image" r:id="rId3" imgW="8714286" imgH="4761905" progId="PBrush">
                  <p:embed/>
                </p:oleObj>
              </mc:Choice>
              <mc:Fallback>
                <p:oleObj name="Bitmap Image" r:id="rId3" imgW="8714286" imgH="4761905" progId="PBrush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676400"/>
                        <a:ext cx="10972800" cy="449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958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3" y="1295400"/>
            <a:ext cx="11546417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84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638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6388" name="Picture 10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600200"/>
            <a:ext cx="11364384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426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67" y="1200150"/>
            <a:ext cx="11440584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57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7" y="1233489"/>
            <a:ext cx="11389784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85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619" y="3429000"/>
            <a:ext cx="8013700" cy="275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358775"/>
            <a:ext cx="365760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314" y="228600"/>
            <a:ext cx="2561167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iagram&#10;&#10;Description automatically genera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292" y="2776538"/>
            <a:ext cx="555836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 picture containing diagram&#10;&#10;Description automatically generat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1" y="6188120"/>
            <a:ext cx="3583516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25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An intro to Kalman Filters for Autonomous Vehicles | by Atul Singh | 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r="3127" b="8929"/>
          <a:stretch>
            <a:fillRect/>
          </a:stretch>
        </p:blipFill>
        <p:spPr bwMode="auto">
          <a:xfrm>
            <a:off x="954617" y="2722563"/>
            <a:ext cx="106680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"/>
          <p:cNvSpPr txBox="1">
            <a:spLocks noChangeArrowheads="1"/>
          </p:cNvSpPr>
          <p:nvPr/>
        </p:nvSpPr>
        <p:spPr bwMode="auto">
          <a:xfrm>
            <a:off x="609600" y="228600"/>
            <a:ext cx="3657600" cy="330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b="1" i="1" smtClean="0">
                <a:solidFill>
                  <a:srgbClr val="000000"/>
                </a:solidFill>
              </a:rPr>
              <a:t>Prediction &amp; Update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393700"/>
            <a:ext cx="5892800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72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4638"/>
            <a:ext cx="11176000" cy="1096962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An Optimal State Estimator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4"/>
            <a:ext cx="9824357" cy="4525963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Estimating  the State</a:t>
            </a:r>
          </a:p>
          <a:p>
            <a:pPr eaLnBrk="1" hangingPunct="1"/>
            <a:r>
              <a:rPr lang="en-US" altLang="en-US" sz="2800" dirty="0" smtClean="0"/>
              <a:t>Minimizes the Error</a:t>
            </a:r>
          </a:p>
          <a:p>
            <a:pPr eaLnBrk="1" hangingPunct="1"/>
            <a:r>
              <a:rPr lang="en-US" altLang="en-US" sz="2800" dirty="0" smtClean="0"/>
              <a:t>Obtaining the Mean &amp; Covariance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1" y="3352800"/>
            <a:ext cx="8307604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20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6" y="1563690"/>
            <a:ext cx="5609167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Diagram&#10;&#10;Description automatically generat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395" y="1735142"/>
            <a:ext cx="5609167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4470400" y="1447800"/>
            <a:ext cx="2743200" cy="3657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IN">
              <a:solidFill>
                <a:srgbClr val="FFFFFF"/>
              </a:solidFill>
            </a:endParaRPr>
          </a:p>
        </p:txBody>
      </p:sp>
      <p:sp>
        <p:nvSpPr>
          <p:cNvPr id="9" name="Arrow: Right 8"/>
          <p:cNvSpPr/>
          <p:nvPr/>
        </p:nvSpPr>
        <p:spPr>
          <a:xfrm>
            <a:off x="1619256" y="5094288"/>
            <a:ext cx="3871383" cy="455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IN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367" y="5092717"/>
            <a:ext cx="4138084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27629" y="5178425"/>
            <a:ext cx="681567" cy="3381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smtClean="0">
                <a:solidFill>
                  <a:srgbClr val="000000"/>
                </a:solidFill>
              </a:rPr>
              <a:t>k-1</a:t>
            </a:r>
            <a:endParaRPr lang="en-IN" altLang="en-US" sz="1600" smtClean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545667" y="5133975"/>
            <a:ext cx="556684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smtClean="0">
                <a:solidFill>
                  <a:srgbClr val="000000"/>
                </a:solidFill>
              </a:rPr>
              <a:t> k</a:t>
            </a:r>
            <a:endParaRPr lang="en-IN" altLang="en-US" sz="1800" smtClean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0390717" y="5122863"/>
            <a:ext cx="812800" cy="368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smtClean="0">
                <a:solidFill>
                  <a:srgbClr val="000000"/>
                </a:solidFill>
              </a:rPr>
              <a:t>k+1</a:t>
            </a:r>
            <a:endParaRPr lang="en-IN" altLang="en-US" sz="1800" smtClean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90033" y="5943600"/>
            <a:ext cx="11176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smtClean="0">
                <a:solidFill>
                  <a:srgbClr val="000000"/>
                </a:solidFill>
              </a:rPr>
              <a:t>z(k-1)</a:t>
            </a:r>
            <a:endParaRPr lang="en-IN" altLang="en-US" sz="1800" smtClean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405967" y="5922963"/>
            <a:ext cx="836084" cy="368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smtClean="0">
                <a:solidFill>
                  <a:srgbClr val="000000"/>
                </a:solidFill>
              </a:rPr>
              <a:t>z(k)</a:t>
            </a:r>
            <a:endParaRPr lang="en-IN" altLang="en-US" sz="1800" smtClean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0238317" y="5943600"/>
            <a:ext cx="11176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smtClean="0">
                <a:solidFill>
                  <a:srgbClr val="000000"/>
                </a:solidFill>
              </a:rPr>
              <a:t>z(k+1)</a:t>
            </a:r>
            <a:endParaRPr lang="en-IN" altLang="en-US" sz="1800" smtClean="0">
              <a:solidFill>
                <a:srgbClr val="000000"/>
              </a:solidFill>
            </a:endParaRPr>
          </a:p>
        </p:txBody>
      </p:sp>
      <p:sp>
        <p:nvSpPr>
          <p:cNvPr id="18" name="Arrow: Down 17"/>
          <p:cNvSpPr/>
          <p:nvPr/>
        </p:nvSpPr>
        <p:spPr>
          <a:xfrm rot="10800000">
            <a:off x="1087969" y="5534042"/>
            <a:ext cx="160867" cy="33337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IN">
              <a:solidFill>
                <a:srgbClr val="FFFFFF"/>
              </a:solidFill>
            </a:endParaRPr>
          </a:p>
        </p:txBody>
      </p:sp>
      <p:sp>
        <p:nvSpPr>
          <p:cNvPr id="19" name="Arrow: Down 18"/>
          <p:cNvSpPr/>
          <p:nvPr/>
        </p:nvSpPr>
        <p:spPr>
          <a:xfrm rot="10800000">
            <a:off x="5736178" y="5553092"/>
            <a:ext cx="158751" cy="33337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IN">
              <a:solidFill>
                <a:srgbClr val="FFFFFF"/>
              </a:solidFill>
            </a:endParaRPr>
          </a:p>
        </p:txBody>
      </p:sp>
      <p:sp>
        <p:nvSpPr>
          <p:cNvPr id="20" name="Arrow: Down 19"/>
          <p:cNvSpPr/>
          <p:nvPr/>
        </p:nvSpPr>
        <p:spPr>
          <a:xfrm rot="10800000">
            <a:off x="10714578" y="5557855"/>
            <a:ext cx="158751" cy="33337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IN">
              <a:solidFill>
                <a:srgbClr val="FFFFFF"/>
              </a:solidFill>
            </a:endParaRPr>
          </a:p>
        </p:txBody>
      </p:sp>
      <p:pic>
        <p:nvPicPr>
          <p:cNvPr id="22" name="Picture 21" descr="Diagram&#10;&#10;Description automatically generat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19" y="4637088"/>
            <a:ext cx="4349749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A picture containing diagram&#10;&#10;Description automatically generate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187" y="6302392"/>
            <a:ext cx="3583516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A picture containing text, antenna&#10;&#10;Description automatically generate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" b="51807"/>
          <a:stretch>
            <a:fillRect/>
          </a:stretch>
        </p:blipFill>
        <p:spPr bwMode="auto">
          <a:xfrm>
            <a:off x="6656929" y="4629150"/>
            <a:ext cx="357716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Arrow: Down 27"/>
          <p:cNvSpPr/>
          <p:nvPr/>
        </p:nvSpPr>
        <p:spPr>
          <a:xfrm>
            <a:off x="2438400" y="2503488"/>
            <a:ext cx="1610784" cy="2074862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IN">
              <a:solidFill>
                <a:srgbClr val="FFFFFF"/>
              </a:solidFill>
            </a:endParaRPr>
          </a:p>
        </p:txBody>
      </p:sp>
      <p:sp>
        <p:nvSpPr>
          <p:cNvPr id="29" name="Arrow: Down 28"/>
          <p:cNvSpPr/>
          <p:nvPr/>
        </p:nvSpPr>
        <p:spPr>
          <a:xfrm>
            <a:off x="7816853" y="2476505"/>
            <a:ext cx="1608667" cy="207486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IN">
              <a:solidFill>
                <a:srgbClr val="FFFFFF"/>
              </a:solidFill>
            </a:endParaRPr>
          </a:p>
        </p:txBody>
      </p:sp>
      <p:sp>
        <p:nvSpPr>
          <p:cNvPr id="21525" name="Rectangle 2"/>
          <p:cNvSpPr>
            <a:spLocks noGrp="1" noChangeArrowheads="1"/>
          </p:cNvSpPr>
          <p:nvPr>
            <p:ph type="title"/>
          </p:nvPr>
        </p:nvSpPr>
        <p:spPr>
          <a:xfrm>
            <a:off x="577851" y="265113"/>
            <a:ext cx="3048000" cy="582612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1800" b="1" i="1" smtClean="0"/>
              <a:t>Prediction &amp; Update</a:t>
            </a:r>
          </a:p>
        </p:txBody>
      </p:sp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378" y="246063"/>
            <a:ext cx="4349751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74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xmlns="" id="{0231DB44-BCC5-4D01-9067-E2E6281F5D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" b="4896"/>
          <a:stretch/>
        </p:blipFill>
        <p:spPr>
          <a:xfrm>
            <a:off x="222296" y="1963557"/>
            <a:ext cx="8102755" cy="1307568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15F177F5-8752-4E41-A789-8D45C37681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7" b="3886"/>
          <a:stretch/>
        </p:blipFill>
        <p:spPr>
          <a:xfrm>
            <a:off x="397156" y="4025772"/>
            <a:ext cx="8017005" cy="1103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0E28729-EAA7-4573-8740-10F9ABFF5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8" y="5757820"/>
            <a:ext cx="5584155" cy="3925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3903CA6-DC36-46CF-8641-F56665197F90}"/>
              </a:ext>
            </a:extLst>
          </p:cNvPr>
          <p:cNvSpPr txBox="1"/>
          <p:nvPr/>
        </p:nvSpPr>
        <p:spPr>
          <a:xfrm>
            <a:off x="303016" y="200309"/>
            <a:ext cx="651579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Extending the Observer Concept to a Kalman Filter</a:t>
            </a:r>
            <a:endParaRPr kumimoji="0" lang="en-IN" sz="2400" b="0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7F7B6FE8-6681-4C2C-A561-1FDDE1EF947D}"/>
              </a:ext>
            </a:extLst>
          </p:cNvPr>
          <p:cNvSpPr/>
          <p:nvPr/>
        </p:nvSpPr>
        <p:spPr>
          <a:xfrm>
            <a:off x="677316" y="5696782"/>
            <a:ext cx="5756367" cy="4622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2794B468-C543-4328-9ECF-A87BD61210E9}"/>
              </a:ext>
            </a:extLst>
          </p:cNvPr>
          <p:cNvSpPr/>
          <p:nvPr/>
        </p:nvSpPr>
        <p:spPr>
          <a:xfrm rot="331965">
            <a:off x="6212153" y="1917712"/>
            <a:ext cx="359271" cy="545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5414C48A-F1FA-4697-A286-908E8B8DA712}"/>
              </a:ext>
            </a:extLst>
          </p:cNvPr>
          <p:cNvSpPr/>
          <p:nvPr/>
        </p:nvSpPr>
        <p:spPr>
          <a:xfrm rot="640869">
            <a:off x="5605408" y="4054719"/>
            <a:ext cx="364617" cy="5580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6EC9F6D-2ECD-40F8-A259-3F52D821B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853" y="473863"/>
            <a:ext cx="3987120" cy="273478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xmlns="" id="{437A0571-6768-464F-816C-DE09F8ACB8E6}"/>
              </a:ext>
            </a:extLst>
          </p:cNvPr>
          <p:cNvSpPr/>
          <p:nvPr/>
        </p:nvSpPr>
        <p:spPr>
          <a:xfrm rot="640869">
            <a:off x="3518356" y="5675005"/>
            <a:ext cx="316845" cy="5580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6C02399E-C6A0-480E-ADDA-E3BA7AC1CAC5}"/>
              </a:ext>
            </a:extLst>
          </p:cNvPr>
          <p:cNvSpPr/>
          <p:nvPr/>
        </p:nvSpPr>
        <p:spPr>
          <a:xfrm rot="640869">
            <a:off x="5996769" y="5639749"/>
            <a:ext cx="301699" cy="5580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2B280AAC-6B12-4739-9DEF-126199BFAB29}"/>
              </a:ext>
            </a:extLst>
          </p:cNvPr>
          <p:cNvSpPr/>
          <p:nvPr/>
        </p:nvSpPr>
        <p:spPr>
          <a:xfrm>
            <a:off x="7865853" y="200299"/>
            <a:ext cx="3858936" cy="32255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F0DA1DC-46A9-464F-9E7F-41035F21CC6D}"/>
              </a:ext>
            </a:extLst>
          </p:cNvPr>
          <p:cNvCxnSpPr/>
          <p:nvPr/>
        </p:nvCxnSpPr>
        <p:spPr>
          <a:xfrm flipV="1">
            <a:off x="5368953" y="200297"/>
            <a:ext cx="3674379" cy="155300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58A53BE-E275-4095-9F92-A3A5765795FE}"/>
              </a:ext>
            </a:extLst>
          </p:cNvPr>
          <p:cNvCxnSpPr/>
          <p:nvPr/>
        </p:nvCxnSpPr>
        <p:spPr>
          <a:xfrm flipV="1">
            <a:off x="8069487" y="2843743"/>
            <a:ext cx="3120705" cy="24000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148C1EA-DAAA-4334-B48D-747B1C2420FC}"/>
              </a:ext>
            </a:extLst>
          </p:cNvPr>
          <p:cNvSpPr txBox="1"/>
          <p:nvPr/>
        </p:nvSpPr>
        <p:spPr>
          <a:xfrm>
            <a:off x="9253057" y="4321584"/>
            <a:ext cx="2535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Uncertainties in Process Models/State 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Uncertainties/Noise in Measurements</a:t>
            </a:r>
            <a:endParaRPr lang="en-IN" sz="1600" dirty="0"/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xmlns="" id="{2827777C-8AE3-4CEB-989D-BC16857FE0A0}"/>
              </a:ext>
            </a:extLst>
          </p:cNvPr>
          <p:cNvSpPr/>
          <p:nvPr/>
        </p:nvSpPr>
        <p:spPr>
          <a:xfrm>
            <a:off x="9043332" y="4025764"/>
            <a:ext cx="2745549" cy="1838142"/>
          </a:xfrm>
          <a:prstGeom prst="cloud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Curved Up 18">
            <a:extLst>
              <a:ext uri="{FF2B5EF4-FFF2-40B4-BE49-F238E27FC236}">
                <a16:creationId xmlns:a16="http://schemas.microsoft.com/office/drawing/2014/main" xmlns="" id="{84CFA446-5F8F-4E8A-BAFE-FE346CF0EA9C}"/>
              </a:ext>
            </a:extLst>
          </p:cNvPr>
          <p:cNvSpPr/>
          <p:nvPr/>
        </p:nvSpPr>
        <p:spPr>
          <a:xfrm rot="16025308">
            <a:off x="10494401" y="2976509"/>
            <a:ext cx="1609775" cy="898684"/>
          </a:xfrm>
          <a:prstGeom prst="curvedUp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20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2" grpId="0" animBg="1"/>
      <p:bldP spid="13" grpId="0" animBg="1"/>
      <p:bldP spid="3" grpId="0" animBg="1"/>
      <p:bldP spid="16" grpId="0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riance reduction | Deep Reinforcement Learning Hands-On">
            <a:extLst>
              <a:ext uri="{FF2B5EF4-FFF2-40B4-BE49-F238E27FC236}">
                <a16:creationId xmlns:a16="http://schemas.microsoft.com/office/drawing/2014/main" xmlns="" id="{0B21B8A6-9DD3-4547-9F65-F955F3FF8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09" y="133394"/>
            <a:ext cx="4339515" cy="284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aussian function - Wikipedia">
            <a:extLst>
              <a:ext uri="{FF2B5EF4-FFF2-40B4-BE49-F238E27FC236}">
                <a16:creationId xmlns:a16="http://schemas.microsoft.com/office/drawing/2014/main" xmlns="" id="{27D0FC12-07CB-4144-835A-3D632D465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073" y="2068518"/>
            <a:ext cx="4670047" cy="298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w do I implement the Probability density function of a Gaussian  Distribution - Stack Overflow">
            <a:extLst>
              <a:ext uri="{FF2B5EF4-FFF2-40B4-BE49-F238E27FC236}">
                <a16:creationId xmlns:a16="http://schemas.microsoft.com/office/drawing/2014/main" xmlns="" id="{DF4FE38E-EC91-4F22-BEEE-EC11CC855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248" y="52104"/>
            <a:ext cx="3749879" cy="109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ultivariate Gaussian distribution formula implementation - Stack Overflow">
            <a:extLst>
              <a:ext uri="{FF2B5EF4-FFF2-40B4-BE49-F238E27FC236}">
                <a16:creationId xmlns:a16="http://schemas.microsoft.com/office/drawing/2014/main" xmlns="" id="{664E98F3-D917-476B-8DE4-D1985ECF1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07"/>
          <a:stretch/>
        </p:blipFill>
        <p:spPr bwMode="auto">
          <a:xfrm>
            <a:off x="6247278" y="1065823"/>
            <a:ext cx="5153025" cy="102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xmlns="" id="{762D0959-B8F6-4E40-A514-328FC5EB8306}"/>
              </a:ext>
            </a:extLst>
          </p:cNvPr>
          <p:cNvSpPr/>
          <p:nvPr/>
        </p:nvSpPr>
        <p:spPr>
          <a:xfrm>
            <a:off x="7113917" y="133395"/>
            <a:ext cx="1120239" cy="7162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Arrow: Curved Left 4">
            <a:extLst>
              <a:ext uri="{FF2B5EF4-FFF2-40B4-BE49-F238E27FC236}">
                <a16:creationId xmlns:a16="http://schemas.microsoft.com/office/drawing/2014/main" xmlns="" id="{448AC738-24B9-4003-8789-ECF1EEA64136}"/>
              </a:ext>
            </a:extLst>
          </p:cNvPr>
          <p:cNvSpPr/>
          <p:nvPr/>
        </p:nvSpPr>
        <p:spPr>
          <a:xfrm rot="19421047">
            <a:off x="8550106" y="188515"/>
            <a:ext cx="410489" cy="923274"/>
          </a:xfrm>
          <a:prstGeom prst="curved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062" name="Picture 14" descr="Multivariate Normal Distribution - SAGE Research Methods">
            <a:extLst>
              <a:ext uri="{FF2B5EF4-FFF2-40B4-BE49-F238E27FC236}">
                <a16:creationId xmlns:a16="http://schemas.microsoft.com/office/drawing/2014/main" xmlns="" id="{945F0A86-EA30-40C1-8B6B-BB057B807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92" y="4919032"/>
            <a:ext cx="4127469" cy="145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uble Brace 5">
            <a:extLst>
              <a:ext uri="{FF2B5EF4-FFF2-40B4-BE49-F238E27FC236}">
                <a16:creationId xmlns:a16="http://schemas.microsoft.com/office/drawing/2014/main" xmlns="" id="{98B3B77C-EEED-4D11-B7A6-914B9173831B}"/>
              </a:ext>
            </a:extLst>
          </p:cNvPr>
          <p:cNvSpPr/>
          <p:nvPr/>
        </p:nvSpPr>
        <p:spPr>
          <a:xfrm>
            <a:off x="10268125" y="5002976"/>
            <a:ext cx="604008" cy="302005"/>
          </a:xfrm>
          <a:prstGeom prst="bracePair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xmlns="" id="{B0EF926C-4CE7-4E56-BEF8-E21905BE7288}"/>
              </a:ext>
            </a:extLst>
          </p:cNvPr>
          <p:cNvSpPr/>
          <p:nvPr/>
        </p:nvSpPr>
        <p:spPr>
          <a:xfrm>
            <a:off x="10494680" y="5108754"/>
            <a:ext cx="151001" cy="392298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1991039B-CD56-45B0-835C-100AB21E59FA}"/>
              </a:ext>
            </a:extLst>
          </p:cNvPr>
          <p:cNvSpPr/>
          <p:nvPr/>
        </p:nvSpPr>
        <p:spPr>
          <a:xfrm>
            <a:off x="7291160" y="4814641"/>
            <a:ext cx="4670047" cy="18042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FE6790-4288-4C0E-A2B3-FE57275B3D5E}"/>
              </a:ext>
            </a:extLst>
          </p:cNvPr>
          <p:cNvSpPr txBox="1"/>
          <p:nvPr/>
        </p:nvSpPr>
        <p:spPr>
          <a:xfrm>
            <a:off x="9236152" y="223685"/>
            <a:ext cx="266795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Gaussian  Distribution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271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hape&#10;&#10;Description automatically generated">
            <a:extLst>
              <a:ext uri="{FF2B5EF4-FFF2-40B4-BE49-F238E27FC236}">
                <a16:creationId xmlns:a16="http://schemas.microsoft.com/office/drawing/2014/main" xmlns="" id="{CB8621B8-2830-45BE-BD35-FBC84C090D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7" t="6530" r="7687" b="3170"/>
          <a:stretch/>
        </p:blipFill>
        <p:spPr>
          <a:xfrm>
            <a:off x="915944" y="302587"/>
            <a:ext cx="1879135" cy="3045203"/>
          </a:xfrm>
          <a:prstGeom prst="rect">
            <a:avLst/>
          </a:prstGeom>
        </p:spPr>
      </p:pic>
      <p:pic>
        <p:nvPicPr>
          <p:cNvPr id="6" name="Picture 6" descr="Weighting function of 3D Gaussian filter. | Download Scientific Diagram">
            <a:extLst>
              <a:ext uri="{FF2B5EF4-FFF2-40B4-BE49-F238E27FC236}">
                <a16:creationId xmlns:a16="http://schemas.microsoft.com/office/drawing/2014/main" xmlns="" id="{B874500E-4247-473E-A89B-FD0D1E7FC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7" t="19767" r="23253"/>
          <a:stretch/>
        </p:blipFill>
        <p:spPr bwMode="auto">
          <a:xfrm>
            <a:off x="4529373" y="741343"/>
            <a:ext cx="2249619" cy="250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BD780DBA-718E-44FB-A81B-3AC7F53BE5BA}"/>
              </a:ext>
            </a:extLst>
          </p:cNvPr>
          <p:cNvCxnSpPr>
            <a:cxnSpLocks/>
          </p:cNvCxnSpPr>
          <p:nvPr/>
        </p:nvCxnSpPr>
        <p:spPr>
          <a:xfrm flipV="1">
            <a:off x="1941600" y="1416943"/>
            <a:ext cx="3712581" cy="62859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0BB90B77-3EED-4817-8BC5-9A480DD49DC7}"/>
              </a:ext>
            </a:extLst>
          </p:cNvPr>
          <p:cNvCxnSpPr>
            <a:cxnSpLocks/>
          </p:cNvCxnSpPr>
          <p:nvPr/>
        </p:nvCxnSpPr>
        <p:spPr>
          <a:xfrm flipV="1">
            <a:off x="2381715" y="2116492"/>
            <a:ext cx="3027529" cy="76611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7D635329-010A-469F-B83E-17BE99991332}"/>
              </a:ext>
            </a:extLst>
          </p:cNvPr>
          <p:cNvSpPr/>
          <p:nvPr/>
        </p:nvSpPr>
        <p:spPr>
          <a:xfrm>
            <a:off x="1094192" y="1783463"/>
            <a:ext cx="1544909" cy="19462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9F664A7B-D9B8-4C6C-8672-2E5762E2A36D}"/>
              </a:ext>
            </a:extLst>
          </p:cNvPr>
          <p:cNvSpPr/>
          <p:nvPr/>
        </p:nvSpPr>
        <p:spPr>
          <a:xfrm rot="20557325">
            <a:off x="5411665" y="1529430"/>
            <a:ext cx="662731" cy="209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xmlns="" id="{0E8134BD-7BAC-415A-A627-2BBD190B88B5}"/>
              </a:ext>
            </a:extLst>
          </p:cNvPr>
          <p:cNvSpPr/>
          <p:nvPr/>
        </p:nvSpPr>
        <p:spPr>
          <a:xfrm rot="20834872">
            <a:off x="2223950" y="1890026"/>
            <a:ext cx="3168396" cy="323021"/>
          </a:xfrm>
          <a:prstGeom prst="rightArrow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4" name="Picture 2" descr="Ellipsoid - Weight">
            <a:extLst>
              <a:ext uri="{FF2B5EF4-FFF2-40B4-BE49-F238E27FC236}">
                <a16:creationId xmlns:a16="http://schemas.microsoft.com/office/drawing/2014/main" xmlns="" id="{367FF354-3C19-4FFD-9BE8-D226B79F6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/>
          <a:stretch/>
        </p:blipFill>
        <p:spPr bwMode="auto">
          <a:xfrm>
            <a:off x="8447080" y="3006482"/>
            <a:ext cx="3115573" cy="16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lustration of the normal distribution. mean, standard deviation. |  Download Scientific Diagram">
            <a:extLst>
              <a:ext uri="{FF2B5EF4-FFF2-40B4-BE49-F238E27FC236}">
                <a16:creationId xmlns:a16="http://schemas.microsoft.com/office/drawing/2014/main" xmlns="" id="{B3336B40-C549-454B-AEF6-DE824C1BD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001" y="3339986"/>
            <a:ext cx="3819672" cy="324439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 Introduction to Variance, Covariance &amp;amp; Correlation | SurveyGizmo Blog">
            <a:extLst>
              <a:ext uri="{FF2B5EF4-FFF2-40B4-BE49-F238E27FC236}">
                <a16:creationId xmlns:a16="http://schemas.microsoft.com/office/drawing/2014/main" xmlns="" id="{2C33819C-0527-4644-96D6-C6C806130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96" b="14474"/>
          <a:stretch/>
        </p:blipFill>
        <p:spPr bwMode="auto">
          <a:xfrm>
            <a:off x="6573180" y="3317536"/>
            <a:ext cx="1691837" cy="52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xmlns="" id="{F4F11803-B868-45A7-95F5-DACD371AD4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5684" r="4270" b="3878"/>
          <a:stretch/>
        </p:blipFill>
        <p:spPr>
          <a:xfrm>
            <a:off x="8637460" y="4697277"/>
            <a:ext cx="2734813" cy="19965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D0F5112-71B6-440C-964C-B247356F7736}"/>
              </a:ext>
            </a:extLst>
          </p:cNvPr>
          <p:cNvSpPr txBox="1"/>
          <p:nvPr/>
        </p:nvSpPr>
        <p:spPr>
          <a:xfrm>
            <a:off x="6912528" y="163094"/>
            <a:ext cx="465012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Ellipsoid as a Measure of Gaussian Uncertainty</a:t>
            </a:r>
            <a:endParaRPr kumimoji="0" lang="en-IN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4" name="Picture 33" descr="Diagram, table&#10;&#10;Description automatically generated">
            <a:extLst>
              <a:ext uri="{FF2B5EF4-FFF2-40B4-BE49-F238E27FC236}">
                <a16:creationId xmlns:a16="http://schemas.microsoft.com/office/drawing/2014/main" xmlns="" id="{26AA421E-9A04-4853-92F3-F3E9E3C71A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43" y="847536"/>
            <a:ext cx="3809281" cy="199029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E13429F6-1762-451D-AA8E-372338697EFC}"/>
              </a:ext>
            </a:extLst>
          </p:cNvPr>
          <p:cNvCxnSpPr/>
          <p:nvPr/>
        </p:nvCxnSpPr>
        <p:spPr>
          <a:xfrm flipV="1">
            <a:off x="6052169" y="1106629"/>
            <a:ext cx="3884103" cy="34459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7BBF3866-4A8C-4A67-A832-8350C8AEC011}"/>
              </a:ext>
            </a:extLst>
          </p:cNvPr>
          <p:cNvCxnSpPr/>
          <p:nvPr/>
        </p:nvCxnSpPr>
        <p:spPr>
          <a:xfrm>
            <a:off x="6052117" y="1619798"/>
            <a:ext cx="3695891" cy="118448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2" descr="Ellipse: Definition, Shape, Properties, Applications, Equation">
            <a:extLst>
              <a:ext uri="{FF2B5EF4-FFF2-40B4-BE49-F238E27FC236}">
                <a16:creationId xmlns:a16="http://schemas.microsoft.com/office/drawing/2014/main" xmlns="" id="{DB6519C2-6BEA-43C3-8734-FB46A2B9C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" t="11350" r="6748" b="9005"/>
          <a:stretch/>
        </p:blipFill>
        <p:spPr bwMode="auto">
          <a:xfrm>
            <a:off x="8447081" y="946519"/>
            <a:ext cx="3121787" cy="240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Gaussian Probability Density Function - an overview | ScienceDirect Topics">
            <a:extLst>
              <a:ext uri="{FF2B5EF4-FFF2-40B4-BE49-F238E27FC236}">
                <a16:creationId xmlns:a16="http://schemas.microsoft.com/office/drawing/2014/main" xmlns="" id="{E08B68CA-B395-4A70-AF08-293FA0015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92" y="4856740"/>
            <a:ext cx="2503213" cy="192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xmlns="" id="{6A23BB55-DE97-4B44-AC2F-52451CB2ED3C}"/>
              </a:ext>
            </a:extLst>
          </p:cNvPr>
          <p:cNvSpPr/>
          <p:nvPr/>
        </p:nvSpPr>
        <p:spPr>
          <a:xfrm rot="19731602">
            <a:off x="3767228" y="1510088"/>
            <a:ext cx="3163183" cy="2156083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xmlns="" id="{F72A5604-136A-40C7-9C85-77E3F270905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9" t="2481" r="3560" b="1"/>
          <a:stretch/>
        </p:blipFill>
        <p:spPr>
          <a:xfrm>
            <a:off x="663920" y="3021692"/>
            <a:ext cx="2778911" cy="1907409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xmlns="" id="{8BB18615-3D54-4BD7-A5F4-50148C9BC1BC}"/>
              </a:ext>
            </a:extLst>
          </p:cNvPr>
          <p:cNvSpPr/>
          <p:nvPr/>
        </p:nvSpPr>
        <p:spPr>
          <a:xfrm rot="2730245">
            <a:off x="3629721" y="3132473"/>
            <a:ext cx="631321" cy="1028711"/>
          </a:xfrm>
          <a:prstGeom prst="downArrow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xmlns="" id="{0AAEC871-B0B3-4B95-84D9-FB3AA80960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033" y="4524283"/>
            <a:ext cx="3020259" cy="1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8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2" grpId="0" animBg="1"/>
      <p:bldP spid="4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ow to Derive the Equation of an Ellipse Centered at the Origin">
            <a:extLst>
              <a:ext uri="{FF2B5EF4-FFF2-40B4-BE49-F238E27FC236}">
                <a16:creationId xmlns:a16="http://schemas.microsoft.com/office/drawing/2014/main" xmlns="" id="{E527B15D-5819-48EB-8729-584A2CADE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72" y="3840059"/>
            <a:ext cx="3639031" cy="288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quations of Ellipses | College Algebra">
            <a:extLst>
              <a:ext uri="{FF2B5EF4-FFF2-40B4-BE49-F238E27FC236}">
                <a16:creationId xmlns:a16="http://schemas.microsoft.com/office/drawing/2014/main" xmlns="" id="{557D0A0D-1D5A-4734-A4B7-5053F1541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36" y="3429000"/>
            <a:ext cx="631507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450CFC2-1022-45F5-9FD5-150B5B91C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96" y="983678"/>
            <a:ext cx="4505335" cy="1914310"/>
          </a:xfrm>
          <a:prstGeom prst="rect">
            <a:avLst/>
          </a:prstGeom>
        </p:spPr>
      </p:pic>
      <p:pic>
        <p:nvPicPr>
          <p:cNvPr id="2058" name="Picture 10" descr="Equation of an Ellipse, Deriving the formula - YouTube">
            <a:extLst>
              <a:ext uri="{FF2B5EF4-FFF2-40B4-BE49-F238E27FC236}">
                <a16:creationId xmlns:a16="http://schemas.microsoft.com/office/drawing/2014/main" xmlns="" id="{7954C09C-7369-492D-9B66-C02628161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2" y="665706"/>
            <a:ext cx="1320557" cy="74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Ellipse equation review (article) | Khan Academy">
            <a:extLst>
              <a:ext uri="{FF2B5EF4-FFF2-40B4-BE49-F238E27FC236}">
                <a16:creationId xmlns:a16="http://schemas.microsoft.com/office/drawing/2014/main" xmlns="" id="{69618886-DEEC-4132-AA33-4D811EEC1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76" y="3080082"/>
            <a:ext cx="2284951" cy="128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xmlns="" id="{91334C8F-CE8C-47B3-BB82-23CB9CD2F177}"/>
              </a:ext>
            </a:extLst>
          </p:cNvPr>
          <p:cNvSpPr/>
          <p:nvPr/>
        </p:nvSpPr>
        <p:spPr>
          <a:xfrm>
            <a:off x="3033545" y="3144263"/>
            <a:ext cx="2236687" cy="10559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xmlns="" id="{9E2F2A99-A2EB-4F63-85E6-8E28AB378017}"/>
              </a:ext>
            </a:extLst>
          </p:cNvPr>
          <p:cNvSpPr/>
          <p:nvPr/>
        </p:nvSpPr>
        <p:spPr>
          <a:xfrm rot="2632247">
            <a:off x="4660544" y="2666377"/>
            <a:ext cx="318781" cy="52850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1CCFC19-BEDA-40D6-8202-76CC70DAD53F}"/>
              </a:ext>
            </a:extLst>
          </p:cNvPr>
          <p:cNvSpPr txBox="1"/>
          <p:nvPr/>
        </p:nvSpPr>
        <p:spPr>
          <a:xfrm>
            <a:off x="1551561" y="207315"/>
            <a:ext cx="2550255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Further Insight of the Ellipse</a:t>
            </a:r>
            <a:endParaRPr kumimoji="0" lang="en-IN" sz="16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xmlns="" id="{D145B2F0-2491-4C00-BDED-E7B6D20362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b="3907"/>
          <a:stretch/>
        </p:blipFill>
        <p:spPr>
          <a:xfrm>
            <a:off x="5093764" y="217755"/>
            <a:ext cx="6075071" cy="2887608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xmlns="" id="{FEB4DFD2-1FA2-40E2-BAE9-18F52972E1EB}"/>
              </a:ext>
            </a:extLst>
          </p:cNvPr>
          <p:cNvSpPr/>
          <p:nvPr/>
        </p:nvSpPr>
        <p:spPr>
          <a:xfrm>
            <a:off x="8205081" y="2988973"/>
            <a:ext cx="273808" cy="6858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550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PPT - Definition of Covariance PowerPoint Presentation, free download -  ID:6676453">
            <a:extLst>
              <a:ext uri="{FF2B5EF4-FFF2-40B4-BE49-F238E27FC236}">
                <a16:creationId xmlns:a16="http://schemas.microsoft.com/office/drawing/2014/main" xmlns="" id="{0571AFB8-029B-4D56-B8E5-3C26CFBA0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5" t="30415" r="7902" b="17561"/>
          <a:stretch/>
        </p:blipFill>
        <p:spPr bwMode="auto">
          <a:xfrm>
            <a:off x="536352" y="876888"/>
            <a:ext cx="4672261" cy="22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20715D-2E2D-4A5D-94E0-EC0E84294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83" y="4124882"/>
            <a:ext cx="3468433" cy="899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0C00586-06E4-406E-8F5D-9E850EB4D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23" y="3597458"/>
            <a:ext cx="1920673" cy="369561"/>
          </a:xfrm>
          <a:prstGeom prst="rect">
            <a:avLst/>
          </a:prstGeom>
        </p:spPr>
      </p:pic>
      <p:pic>
        <p:nvPicPr>
          <p:cNvPr id="7" name="Picture 12" descr="Variance and Covariance • Akashnotes">
            <a:extLst>
              <a:ext uri="{FF2B5EF4-FFF2-40B4-BE49-F238E27FC236}">
                <a16:creationId xmlns:a16="http://schemas.microsoft.com/office/drawing/2014/main" xmlns="" id="{4C3BBFC2-8168-4AEC-A91B-F5FDA63C4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7"/>
          <a:stretch/>
        </p:blipFill>
        <p:spPr bwMode="auto">
          <a:xfrm>
            <a:off x="450627" y="5767922"/>
            <a:ext cx="3468433" cy="61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3D315EDE-4652-4C56-9BB2-5D37BA0852CF}"/>
              </a:ext>
            </a:extLst>
          </p:cNvPr>
          <p:cNvSpPr/>
          <p:nvPr/>
        </p:nvSpPr>
        <p:spPr>
          <a:xfrm>
            <a:off x="216622" y="369117"/>
            <a:ext cx="5311724" cy="30598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DF8E9326-0D27-4D7D-A076-D4103CA95D3D}"/>
              </a:ext>
            </a:extLst>
          </p:cNvPr>
          <p:cNvSpPr/>
          <p:nvPr/>
        </p:nvSpPr>
        <p:spPr>
          <a:xfrm>
            <a:off x="293615" y="3967024"/>
            <a:ext cx="4102216" cy="12628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004981BE-0B7D-4FE7-97DD-B94957A5ABBB}"/>
              </a:ext>
            </a:extLst>
          </p:cNvPr>
          <p:cNvSpPr/>
          <p:nvPr/>
        </p:nvSpPr>
        <p:spPr>
          <a:xfrm>
            <a:off x="403077" y="5629091"/>
            <a:ext cx="4102216" cy="9395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xmlns="" id="{7A5F83EB-DB1F-4BD0-9F37-51B65AAC5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696" y="369121"/>
            <a:ext cx="1351189" cy="507771"/>
          </a:xfrm>
          <a:prstGeom prst="rect">
            <a:avLst/>
          </a:prstGeom>
        </p:spPr>
      </p:pic>
      <p:pic>
        <p:nvPicPr>
          <p:cNvPr id="12" name="Picture 11" descr="Black numbers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xmlns="" id="{8A0992CE-C591-4851-809D-CF947788FA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915" y="369122"/>
            <a:ext cx="3152831" cy="816835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xmlns="" id="{0D9C721C-69BC-4DE7-97FC-D26950F1508D}"/>
              </a:ext>
            </a:extLst>
          </p:cNvPr>
          <p:cNvSpPr/>
          <p:nvPr/>
        </p:nvSpPr>
        <p:spPr>
          <a:xfrm>
            <a:off x="5528347" y="339928"/>
            <a:ext cx="484964" cy="6178144"/>
          </a:xfrm>
          <a:prstGeom prst="rightBrace">
            <a:avLst>
              <a:gd name="adj1" fmla="val 8333"/>
              <a:gd name="adj2" fmla="val 5027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xmlns="" id="{1ABCB191-ADB7-4750-AB67-A0D65C4CB0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93" y="2567186"/>
            <a:ext cx="5714839" cy="17236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07B5F80-261F-4D33-BCAA-CD26158487D8}"/>
              </a:ext>
            </a:extLst>
          </p:cNvPr>
          <p:cNvSpPr txBox="1"/>
          <p:nvPr/>
        </p:nvSpPr>
        <p:spPr>
          <a:xfrm>
            <a:off x="3729494" y="184561"/>
            <a:ext cx="279967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Statistical Moments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26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n intro to Kalman Filters for Autonomous Vehicles | by Atul Singh |  Towards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r="3127" b="8929"/>
          <a:stretch>
            <a:fillRect/>
          </a:stretch>
        </p:blipFill>
        <p:spPr bwMode="auto">
          <a:xfrm>
            <a:off x="296636" y="2755448"/>
            <a:ext cx="825953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0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96" y="1724747"/>
            <a:ext cx="2053248" cy="1353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28" descr="bayes">
            <a:extLst>
              <a:ext uri="{FF2B5EF4-FFF2-40B4-BE49-F238E27FC236}">
                <a16:creationId xmlns="" xmlns:a16="http://schemas.microsoft.com/office/drawing/2014/main" id="{FFE17C37-8A1F-466C-AF4F-200772004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772" y="655475"/>
            <a:ext cx="1214581" cy="1398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60CDEFE-B0E6-4E42-965F-635149A3E5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08" t="3403" r="19893" b="25814"/>
          <a:stretch/>
        </p:blipFill>
        <p:spPr>
          <a:xfrm>
            <a:off x="4838657" y="782827"/>
            <a:ext cx="1110387" cy="1387601"/>
          </a:xfrm>
          <a:prstGeom prst="rect">
            <a:avLst/>
          </a:prstGeom>
        </p:spPr>
      </p:pic>
      <p:pic>
        <p:nvPicPr>
          <p:cNvPr id="7" name="Picture 26">
            <a:extLst>
              <a:ext uri="{FF2B5EF4-FFF2-40B4-BE49-F238E27FC236}">
                <a16:creationId xmlns="" xmlns:a16="http://schemas.microsoft.com/office/drawing/2014/main" id="{7455D85F-4830-4D1F-8EA0-9DD863FFD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7" y="782827"/>
            <a:ext cx="1303724" cy="187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455634"/>
              </p:ext>
            </p:extLst>
          </p:nvPr>
        </p:nvGraphicFramePr>
        <p:xfrm>
          <a:off x="6783729" y="1236346"/>
          <a:ext cx="1144587" cy="141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Bitmap Image" r:id="rId8" imgW="2409524" imgH="2971429" progId="PBrush">
                  <p:embed/>
                </p:oleObj>
              </mc:Choice>
              <mc:Fallback>
                <p:oleObj name="Bitmap Image" r:id="rId8" imgW="2409524" imgH="2971429" progId="PBrush">
                  <p:embed/>
                  <p:pic>
                    <p:nvPicPr>
                      <p:cNvPr id="0" name="Object 20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3729" y="1236346"/>
                        <a:ext cx="1144587" cy="1411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7" name="Picture 5" descr="Kailath to get electrical engineering society's highest awar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133" y="1872366"/>
            <a:ext cx="1038495" cy="142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3"/>
          <p:cNvSpPr/>
          <p:nvPr/>
        </p:nvSpPr>
        <p:spPr>
          <a:xfrm>
            <a:off x="3673929" y="310243"/>
            <a:ext cx="8245928" cy="276769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rved Right Arrow 7"/>
          <p:cNvSpPr/>
          <p:nvPr/>
        </p:nvSpPr>
        <p:spPr>
          <a:xfrm rot="4989811">
            <a:off x="2591347" y="-73871"/>
            <a:ext cx="1170817" cy="2857535"/>
          </a:xfrm>
          <a:prstGeom prst="curvedRightArrow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 Box 2054"/>
          <p:cNvSpPr txBox="1">
            <a:spLocks noChangeArrowheads="1"/>
          </p:cNvSpPr>
          <p:nvPr/>
        </p:nvSpPr>
        <p:spPr bwMode="auto">
          <a:xfrm>
            <a:off x="7534993" y="3892155"/>
            <a:ext cx="4135667" cy="70788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</a:rPr>
              <a:t>Forerunner</a:t>
            </a:r>
            <a:r>
              <a:rPr lang="en-US" altLang="en-US" sz="2000" dirty="0" smtClean="0">
                <a:solidFill>
                  <a:srgbClr val="000000"/>
                </a:solidFill>
              </a:rPr>
              <a:t> : State Estimation for Control of Dynamic Systems</a:t>
            </a:r>
            <a:endParaRPr lang="en-US" altLang="en-US" sz="2400" dirty="0" smtClean="0">
              <a:solidFill>
                <a:srgbClr val="000000"/>
              </a:solidFill>
            </a:endParaRPr>
          </a:p>
        </p:txBody>
      </p:sp>
      <p:sp>
        <p:nvSpPr>
          <p:cNvPr id="13" name="Text Box 2055"/>
          <p:cNvSpPr txBox="1">
            <a:spLocks noChangeArrowheads="1"/>
          </p:cNvSpPr>
          <p:nvPr/>
        </p:nvSpPr>
        <p:spPr bwMode="auto">
          <a:xfrm>
            <a:off x="7535009" y="4820293"/>
            <a:ext cx="4022535" cy="101566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</a:rPr>
              <a:t>Used in</a:t>
            </a:r>
            <a:r>
              <a:rPr lang="en-US" altLang="en-US" sz="2000" dirty="0" smtClean="0">
                <a:solidFill>
                  <a:srgbClr val="000000"/>
                </a:solidFill>
              </a:rPr>
              <a:t> : Engineering, Physical Sciences, Biological Sciences, Economics, etc.</a:t>
            </a:r>
            <a:endParaRPr lang="en-US" alt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14" name="Rectangle 2050"/>
          <p:cNvSpPr txBox="1">
            <a:spLocks noChangeArrowheads="1"/>
          </p:cNvSpPr>
          <p:nvPr/>
        </p:nvSpPr>
        <p:spPr>
          <a:xfrm>
            <a:off x="215816" y="135490"/>
            <a:ext cx="8952677" cy="451173"/>
          </a:xfrm>
          <a:prstGeom prst="rect">
            <a:avLst/>
          </a:prstGeom>
          <a:solidFill>
            <a:srgbClr val="FFC000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 dirty="0" err="1" smtClean="0"/>
              <a:t>Kalman</a:t>
            </a:r>
            <a:r>
              <a:rPr lang="en-US" altLang="en-US" sz="2400" b="1" dirty="0" smtClean="0"/>
              <a:t> Filter</a:t>
            </a:r>
            <a:r>
              <a:rPr lang="en-US" altLang="en-US" sz="2400" dirty="0" smtClean="0"/>
              <a:t> : </a:t>
            </a:r>
            <a:r>
              <a:rPr lang="en-US" altLang="en-US" sz="2400" b="1" u="sng" dirty="0" smtClean="0"/>
              <a:t>A Tool for Filtering, Prediction &amp; Smoothing</a:t>
            </a:r>
            <a:r>
              <a:rPr lang="en-US" altLang="en-US" sz="2000" dirty="0" smtClean="0"/>
              <a:t/>
            </a:r>
            <a:br>
              <a:rPr lang="en-US" altLang="en-US" sz="2000" dirty="0" smtClean="0"/>
            </a:b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9959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43EFC75-D61F-4CEA-9817-11CC860305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C02F3DD-3E32-4AF8-BFA1-D131A6B4B7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19" y="4519738"/>
            <a:ext cx="4446052" cy="141973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="" xmlns:a16="http://schemas.microsoft.com/office/drawing/2014/main" id="{C5A4AAE8-3656-4495-A76F-7EDB4BBEC0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"/>
          <a:stretch/>
        </p:blipFill>
        <p:spPr>
          <a:xfrm>
            <a:off x="563621" y="618524"/>
            <a:ext cx="7551680" cy="29982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6" r="11664" b="73470"/>
          <a:stretch>
            <a:fillRect/>
          </a:stretch>
        </p:blipFill>
        <p:spPr bwMode="auto">
          <a:xfrm>
            <a:off x="6428864" y="5073182"/>
            <a:ext cx="4688797" cy="882536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8865" y="3766838"/>
            <a:ext cx="4181475" cy="923925"/>
          </a:xfrm>
          <a:prstGeom prst="rect">
            <a:avLst/>
          </a:prstGeom>
          <a:solidFill>
            <a:srgbClr val="FFC000"/>
          </a:solidFill>
          <a:ln w="57150"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60CDEFE-B0E6-4E42-965F-635149A3E5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508" t="3403" r="19893" b="25814"/>
          <a:stretch/>
        </p:blipFill>
        <p:spPr>
          <a:xfrm>
            <a:off x="4495757" y="3073039"/>
            <a:ext cx="1110387" cy="1387601"/>
          </a:xfrm>
          <a:prstGeom prst="rect">
            <a:avLst/>
          </a:prstGeom>
        </p:spPr>
      </p:pic>
      <p:pic>
        <p:nvPicPr>
          <p:cNvPr id="11" name="Picture 1028" descr="bayes">
            <a:extLst>
              <a:ext uri="{FF2B5EF4-FFF2-40B4-BE49-F238E27FC236}">
                <a16:creationId xmlns="" xmlns:a16="http://schemas.microsoft.com/office/drawing/2014/main" id="{FFE17C37-8A1F-466C-AF4F-200772004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708" y="2368020"/>
            <a:ext cx="1214581" cy="1398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824962"/>
              </p:ext>
            </p:extLst>
          </p:nvPr>
        </p:nvGraphicFramePr>
        <p:xfrm>
          <a:off x="10610355" y="3925083"/>
          <a:ext cx="964519" cy="1189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5" name="Bitmap Image" r:id="rId9" imgW="2409524" imgH="2971429" progId="PBrush">
                  <p:embed/>
                </p:oleObj>
              </mc:Choice>
              <mc:Fallback>
                <p:oleObj name="Bitmap Image" r:id="rId9" imgW="2409524" imgH="2971429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10355" y="3925083"/>
                        <a:ext cx="964519" cy="11892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88778" y="1101019"/>
            <a:ext cx="324938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 err="1" smtClean="0"/>
              <a:t>Kalman</a:t>
            </a:r>
            <a:r>
              <a:rPr lang="en-US" b="1" i="1" dirty="0" smtClean="0"/>
              <a:t> Filtering – The Big Picture</a:t>
            </a:r>
            <a:endParaRPr lang="en-US" b="1" i="1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52" y="1934875"/>
            <a:ext cx="1682712" cy="365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52" y="2368020"/>
            <a:ext cx="1682712" cy="37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6">
            <a:extLst>
              <a:ext uri="{FF2B5EF4-FFF2-40B4-BE49-F238E27FC236}">
                <a16:creationId xmlns="" xmlns:a16="http://schemas.microsoft.com/office/drawing/2014/main" id="{7455D85F-4830-4D1F-8EA0-9DD863FFD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08" y="3786263"/>
            <a:ext cx="937301" cy="1348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489" y="2927372"/>
            <a:ext cx="1511487" cy="5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992587" y="1934875"/>
            <a:ext cx="1951264" cy="15920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5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400800" y="228603"/>
            <a:ext cx="5283200" cy="563563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1800" b="1" i="1" smtClean="0"/>
              <a:t>Understanding the Prediction &amp; Update  Process/ Steps</a:t>
            </a:r>
          </a:p>
        </p:txBody>
      </p:sp>
      <p:sp>
        <p:nvSpPr>
          <p:cNvPr id="13315" name="Line 4"/>
          <p:cNvSpPr>
            <a:spLocks noChangeShapeType="1"/>
          </p:cNvSpPr>
          <p:nvPr/>
        </p:nvSpPr>
        <p:spPr bwMode="auto">
          <a:xfrm>
            <a:off x="2844800" y="1828800"/>
            <a:ext cx="0" cy="335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3316" name="Line 5"/>
          <p:cNvSpPr>
            <a:spLocks noChangeShapeType="1"/>
          </p:cNvSpPr>
          <p:nvPr/>
        </p:nvSpPr>
        <p:spPr bwMode="auto">
          <a:xfrm>
            <a:off x="2844800" y="3429000"/>
            <a:ext cx="6400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3317" name="Line 6"/>
          <p:cNvSpPr>
            <a:spLocks noChangeShapeType="1"/>
          </p:cNvSpPr>
          <p:nvPr/>
        </p:nvSpPr>
        <p:spPr bwMode="auto">
          <a:xfrm>
            <a:off x="8636000" y="1828800"/>
            <a:ext cx="0" cy="335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2438400" y="4114800"/>
            <a:ext cx="6096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smtClean="0">
                <a:solidFill>
                  <a:srgbClr val="000000"/>
                </a:solidFill>
              </a:rPr>
              <a:t>k-1</a:t>
            </a: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2336800" y="4876800"/>
            <a:ext cx="812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smtClean="0">
                <a:solidFill>
                  <a:srgbClr val="000000"/>
                </a:solidFill>
              </a:rPr>
              <a:t>  z(k-1</a:t>
            </a:r>
            <a:r>
              <a:rPr lang="en-US" altLang="en-US" sz="180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320" name="Oval 9"/>
          <p:cNvSpPr>
            <a:spLocks noChangeArrowheads="1"/>
          </p:cNvSpPr>
          <p:nvPr/>
        </p:nvSpPr>
        <p:spPr bwMode="auto">
          <a:xfrm>
            <a:off x="2844800" y="3124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IN" altLang="en-US" sz="1800" smtClean="0">
              <a:solidFill>
                <a:srgbClr val="000000"/>
              </a:solidFill>
            </a:endParaRPr>
          </a:p>
        </p:txBody>
      </p:sp>
      <p:sp>
        <p:nvSpPr>
          <p:cNvPr id="13321" name="Oval 10"/>
          <p:cNvSpPr>
            <a:spLocks noChangeArrowheads="1"/>
          </p:cNvSpPr>
          <p:nvPr/>
        </p:nvSpPr>
        <p:spPr bwMode="auto">
          <a:xfrm>
            <a:off x="8331200" y="3124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IN" altLang="en-US" sz="1800" smtClean="0">
              <a:solidFill>
                <a:srgbClr val="000000"/>
              </a:solidFill>
            </a:endParaRPr>
          </a:p>
        </p:txBody>
      </p:sp>
      <p:sp>
        <p:nvSpPr>
          <p:cNvPr id="13322" name="Oval 11"/>
          <p:cNvSpPr>
            <a:spLocks noChangeArrowheads="1"/>
          </p:cNvSpPr>
          <p:nvPr/>
        </p:nvSpPr>
        <p:spPr bwMode="auto">
          <a:xfrm>
            <a:off x="8636000" y="3124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IN" altLang="en-US" sz="1800" smtClean="0">
              <a:solidFill>
                <a:srgbClr val="000000"/>
              </a:solidFill>
            </a:endParaRPr>
          </a:p>
        </p:txBody>
      </p:sp>
      <p:sp>
        <p:nvSpPr>
          <p:cNvPr id="13323" name="Rectangle 12"/>
          <p:cNvSpPr>
            <a:spLocks noChangeArrowheads="1"/>
          </p:cNvSpPr>
          <p:nvPr/>
        </p:nvSpPr>
        <p:spPr bwMode="auto">
          <a:xfrm>
            <a:off x="3048000" y="2743200"/>
            <a:ext cx="914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smtClean="0">
                <a:solidFill>
                  <a:srgbClr val="000000"/>
                </a:solidFill>
              </a:rPr>
              <a:t>(k-1)+</a:t>
            </a:r>
          </a:p>
        </p:txBody>
      </p:sp>
      <p:sp>
        <p:nvSpPr>
          <p:cNvPr id="13324" name="Rectangle 13"/>
          <p:cNvSpPr>
            <a:spLocks noChangeArrowheads="1"/>
          </p:cNvSpPr>
          <p:nvPr/>
        </p:nvSpPr>
        <p:spPr bwMode="auto">
          <a:xfrm>
            <a:off x="8331200" y="4114800"/>
            <a:ext cx="6096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smtClean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3325" name="Rectangle 14"/>
          <p:cNvSpPr>
            <a:spLocks noChangeArrowheads="1"/>
          </p:cNvSpPr>
          <p:nvPr/>
        </p:nvSpPr>
        <p:spPr bwMode="auto">
          <a:xfrm>
            <a:off x="8229600" y="4876800"/>
            <a:ext cx="812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smtClean="0">
                <a:solidFill>
                  <a:srgbClr val="000000"/>
                </a:solidFill>
              </a:rPr>
              <a:t> z(k</a:t>
            </a:r>
            <a:r>
              <a:rPr lang="en-US" altLang="en-US" sz="180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326" name="Rectangle 15"/>
          <p:cNvSpPr>
            <a:spLocks noChangeArrowheads="1"/>
          </p:cNvSpPr>
          <p:nvPr/>
        </p:nvSpPr>
        <p:spPr bwMode="auto">
          <a:xfrm>
            <a:off x="7620000" y="2743200"/>
            <a:ext cx="914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smtClean="0">
                <a:solidFill>
                  <a:srgbClr val="000000"/>
                </a:solidFill>
              </a:rPr>
              <a:t>(k)-</a:t>
            </a:r>
          </a:p>
        </p:txBody>
      </p:sp>
      <p:sp>
        <p:nvSpPr>
          <p:cNvPr id="13327" name="Rectangle 16"/>
          <p:cNvSpPr>
            <a:spLocks noChangeArrowheads="1"/>
          </p:cNvSpPr>
          <p:nvPr/>
        </p:nvSpPr>
        <p:spPr bwMode="auto">
          <a:xfrm>
            <a:off x="8737600" y="2743200"/>
            <a:ext cx="914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smtClean="0">
                <a:solidFill>
                  <a:srgbClr val="000000"/>
                </a:solidFill>
              </a:rPr>
              <a:t>(k)+</a:t>
            </a:r>
          </a:p>
        </p:txBody>
      </p:sp>
      <p:sp>
        <p:nvSpPr>
          <p:cNvPr id="13328" name="Line 17"/>
          <p:cNvSpPr>
            <a:spLocks noChangeShapeType="1"/>
          </p:cNvSpPr>
          <p:nvPr/>
        </p:nvSpPr>
        <p:spPr bwMode="auto">
          <a:xfrm>
            <a:off x="3251200" y="2155372"/>
            <a:ext cx="5080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3329" name="Rectangle 18"/>
          <p:cNvSpPr>
            <a:spLocks noChangeArrowheads="1"/>
          </p:cNvSpPr>
          <p:nvPr/>
        </p:nvSpPr>
        <p:spPr bwMode="auto">
          <a:xfrm>
            <a:off x="4898581" y="1749879"/>
            <a:ext cx="1453241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smtClean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13330" name="Line 19"/>
          <p:cNvSpPr>
            <a:spLocks noChangeShapeType="1"/>
          </p:cNvSpPr>
          <p:nvPr/>
        </p:nvSpPr>
        <p:spPr bwMode="auto">
          <a:xfrm>
            <a:off x="8229600" y="198120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3331" name="Rectangle 20"/>
          <p:cNvSpPr>
            <a:spLocks noChangeArrowheads="1"/>
          </p:cNvSpPr>
          <p:nvPr/>
        </p:nvSpPr>
        <p:spPr bwMode="auto">
          <a:xfrm>
            <a:off x="8026400" y="1524000"/>
            <a:ext cx="1422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smtClean="0">
                <a:solidFill>
                  <a:srgbClr val="000000"/>
                </a:solidFill>
              </a:rPr>
              <a:t>Update</a:t>
            </a:r>
          </a:p>
        </p:txBody>
      </p:sp>
      <p:pic>
        <p:nvPicPr>
          <p:cNvPr id="24" name="Picture 23" descr="A picture containing diagram&#10;&#10;Description automatically genera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301" y="5712279"/>
            <a:ext cx="2943403" cy="429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5" t="16588" r="3178" b="69067"/>
          <a:stretch/>
        </p:blipFill>
        <p:spPr bwMode="auto">
          <a:xfrm>
            <a:off x="3251209" y="991997"/>
            <a:ext cx="4400551" cy="532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6939644" y="922564"/>
            <a:ext cx="604157" cy="601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786260" y="5626554"/>
            <a:ext cx="484413" cy="601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Ellipsoid - Weight">
            <a:extLst>
              <a:ext uri="{FF2B5EF4-FFF2-40B4-BE49-F238E27FC236}">
                <a16:creationId xmlns:a16="http://schemas.microsoft.com/office/drawing/2014/main" xmlns="" id="{367FF354-3C19-4FFD-9BE8-D226B79F6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/>
          <a:stretch/>
        </p:blipFill>
        <p:spPr bwMode="auto">
          <a:xfrm>
            <a:off x="4521945" y="2257400"/>
            <a:ext cx="2033979" cy="110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rved Right Arrow 3"/>
          <p:cNvSpPr/>
          <p:nvPr/>
        </p:nvSpPr>
        <p:spPr>
          <a:xfrm rot="18369712">
            <a:off x="4170288" y="1115718"/>
            <a:ext cx="498103" cy="2409459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 rot="1905885">
            <a:off x="6843781" y="1530386"/>
            <a:ext cx="366915" cy="1580133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452075" y="2726871"/>
            <a:ext cx="173716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5400000">
            <a:off x="5888960" y="2557827"/>
            <a:ext cx="216354" cy="91641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8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animBg="1"/>
      <p:bldP spid="4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79CFCA13-9412-4290-BB4B-85112F88857B}"/>
    </a:ext>
  </a:ext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etropolitan" id="{4C5440D6-04D2-4954-96CF-F251137069B2}" vid="{79CFCA13-9412-4290-BB4B-85112F88857B}"/>
    </a:ext>
  </a:extLst>
</a:theme>
</file>

<file path=ppt/theme/theme8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etropolitan">
    <a:dk1>
      <a:sysClr val="windowText" lastClr="000000"/>
    </a:dk1>
    <a:lt1>
      <a:sysClr val="window" lastClr="FFFFFF"/>
    </a:lt1>
    <a:dk2>
      <a:srgbClr val="162F33"/>
    </a:dk2>
    <a:lt2>
      <a:srgbClr val="EAF0E0"/>
    </a:lt2>
    <a:accent1>
      <a:srgbClr val="50B4C8"/>
    </a:accent1>
    <a:accent2>
      <a:srgbClr val="A8B97F"/>
    </a:accent2>
    <a:accent3>
      <a:srgbClr val="9B9256"/>
    </a:accent3>
    <a:accent4>
      <a:srgbClr val="657689"/>
    </a:accent4>
    <a:accent5>
      <a:srgbClr val="7A855D"/>
    </a:accent5>
    <a:accent6>
      <a:srgbClr val="84AC9D"/>
    </a:accent6>
    <a:hlink>
      <a:srgbClr val="2370CD"/>
    </a:hlink>
    <a:folHlink>
      <a:srgbClr val="87758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178</Words>
  <Application>Microsoft Office PowerPoint</Application>
  <PresentationFormat>Custom</PresentationFormat>
  <Paragraphs>44</Paragraphs>
  <Slides>18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Default Design</vt:lpstr>
      <vt:lpstr>Office Theme</vt:lpstr>
      <vt:lpstr>Metropolitan</vt:lpstr>
      <vt:lpstr>2_Default Design</vt:lpstr>
      <vt:lpstr>3_Default Design</vt:lpstr>
      <vt:lpstr>4_Default Design</vt:lpstr>
      <vt:lpstr>1_Metropolitan</vt:lpstr>
      <vt:lpstr>5_Default Design</vt:lpstr>
      <vt:lpstr>1_Default Design</vt:lpstr>
      <vt:lpstr>Bitmap Image</vt:lpstr>
      <vt:lpstr>Modern  Control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Understanding the Prediction &amp; Update  Process/ Steps</vt:lpstr>
      <vt:lpstr>Propagating from (k-1) to (k) to (k+1)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Optimal State Estimator</vt:lpstr>
      <vt:lpstr>Prediction &amp; Update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GITAA</dc:creator>
  <cp:lastModifiedBy>K Roy</cp:lastModifiedBy>
  <cp:revision>39</cp:revision>
  <dcterms:created xsi:type="dcterms:W3CDTF">2021-08-18T06:22:15Z</dcterms:created>
  <dcterms:modified xsi:type="dcterms:W3CDTF">2022-08-31T05:36:48Z</dcterms:modified>
</cp:coreProperties>
</file>